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modernComment_102_9EE6544B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59" r:id="rId7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BF879A7A-56E0-C54D-0FA6-01593F4CF960}" name="Sarah King" initials="SK" userId="Sarah King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>
      <p:cViewPr varScale="1">
        <p:scale>
          <a:sx n="51" d="100"/>
          <a:sy n="51" d="100"/>
        </p:scale>
        <p:origin x="240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8/10/relationships/authors" Target="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omments/modernComment_102_9EE6544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3EE4E74-6EB5-4D1A-B97C-B7466E1C2DF2}" authorId="{BF879A7A-56E0-C54D-0FA6-01593F4CF960}" created="2025-03-07T12:14:26.829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1480412258" colId="3880708758"/>
      <ac:txMk cp="0" len="52">
        <ac:context len="53" hash="137060019"/>
      </ac:txMk>
    </ac:txMkLst>
    <p188:pos x="1619705" y="1962357"/>
    <p188:txBody>
      <a:bodyPr/>
      <a:lstStyle/>
      <a:p>
        <a:r>
          <a:rPr lang="en-US"/>
          <a:t>Vanessa’s comment: 
This was clarified as the formation of CIGs, although why these are needed given they are just mobilising with no long term vision and why a separate budget line needs clarifying.</a:t>
        </a:r>
      </a:p>
    </p188:txBody>
  </p188:cm>
  <p188:cm id="{596A3CE3-5F75-4C11-9131-FE5E65D6D6DB}" authorId="{BF879A7A-56E0-C54D-0FA6-01593F4CF960}" created="2025-03-07T12:15:18.254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2607548470" colId="3880708758"/>
      <ac:txMk cp="0" len="46">
        <ac:context len="47" hash="1241914014"/>
      </ac:txMk>
    </ac:txMkLst>
    <p188:pos x="1516338" y="2590510"/>
    <p188:txBody>
      <a:bodyPr/>
      <a:lstStyle/>
      <a:p>
        <a:r>
          <a:rPr lang="en-US"/>
          <a:t>Vanessa’s comment: why did no one know about this? is this to support the VDC's chair's women's NGO?</a:t>
        </a:r>
      </a:p>
    </p188:txBody>
  </p188:cm>
  <p188:cm id="{5E186A64-1B81-47D3-8810-7C2E0DCDD8A2}" authorId="{BF879A7A-56E0-C54D-0FA6-01593F4CF960}" created="2025-03-07T12:15:44.762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3644054595" colId="542907988"/>
      <ac:txMk cp="10" len="6">
        <ac:context len="125" hash="766120896"/>
      </ac:txMk>
    </ac:txMkLst>
    <p188:pos x="2629521" y="3640082"/>
    <p188:txBody>
      <a:bodyPr/>
      <a:lstStyle/>
      <a:p>
        <a:r>
          <a:rPr lang="en-US"/>
          <a:t>Vanessa’s comment: only 3 have been formed.</a:t>
        </a:r>
      </a:p>
    </p188:txBody>
  </p188:cm>
  <p188:cm id="{78011DE8-42D3-40B7-A1BC-AF672CDA45F0}" authorId="{BF879A7A-56E0-C54D-0FA6-01593F4CF960}" created="2025-03-07T12:16:09.631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2665894987" sldId="258"/>
      <ac:graphicFrameMk id="9" creationId="{0B39EC84-D576-D1A2-49C2-A05FFAA66FE9}"/>
      <ac:tblMk/>
      <ac:tcMk rowId="599830078" colId="542907988"/>
      <ac:txMk cp="23" len="6">
        <ac:context len="30" hash="960821153"/>
      </ac:txMk>
    </ac:txMkLst>
    <p188:pos x="3448505" y="4777119"/>
    <p188:txBody>
      <a:bodyPr/>
      <a:lstStyle/>
      <a:p>
        <a:r>
          <a:rPr lang="en-US"/>
          <a:t>Vanessa’s comment: why is a manual needed at village level?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923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952945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95701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24164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347458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463005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96965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32683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403188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881296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70739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56D8C9-7ACA-4D71-AF6F-6B4877A01E10}" type="datetimeFigureOut">
              <a:rPr lang="en-KE" smtClean="0"/>
              <a:t>11/16/2025</a:t>
            </a:fld>
            <a:endParaRPr lang="en-K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52E35C-5EEE-4F3F-AEEF-BA59306ADC9F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0945851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02_9EE6544B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9BFE5588-FFBA-CE06-8A83-F1CF405371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5616" y="259459"/>
            <a:ext cx="522154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Mashrruca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Barwaaqo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: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Baanka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Adduunka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– </a:t>
            </a:r>
            <a:r>
              <a:rPr lang="en-US" altLang="en-KE" sz="1600" dirty="0" err="1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Dowladda</a:t>
            </a:r>
            <a:r>
              <a:rPr lang="en-US" altLang="en-KE" sz="1600" dirty="0">
                <a:solidFill>
                  <a:srgbClr val="0070C0"/>
                </a:solidFill>
                <a:latin typeface="Arial" panose="020B0604020202020204" pitchFamily="34" charset="0"/>
                <a:ea typeface="Tahoma" panose="020B0604030504040204" pitchFamily="34" charset="0"/>
              </a:rPr>
              <a:t> Somaliland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Qorshaha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Horumainta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Bulshada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2024—2028</a:t>
            </a:r>
          </a:p>
          <a:p>
            <a:pPr lvl="0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Tuulada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Weraarta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,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Degmada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Cadaadlay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ee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Gobalka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  <a:r>
              <a:rPr lang="en-US" altLang="en-KE" sz="1600" b="1" dirty="0" err="1">
                <a:latin typeface="Arial" panose="020B0604020202020204" pitchFamily="34" charset="0"/>
                <a:ea typeface="Tahoma" panose="020B0604030504040204" pitchFamily="34" charset="0"/>
              </a:rPr>
              <a:t>Maroodijex</a:t>
            </a:r>
            <a:r>
              <a:rPr lang="en-US" altLang="en-KE" sz="1600" b="1" dirty="0">
                <a:latin typeface="Arial" panose="020B0604020202020204" pitchFamily="34" charset="0"/>
                <a:ea typeface="Tahoma" panose="020B0604030504040204" pitchFamily="34" charset="0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EB65FA3-45F7-9C90-0E0B-0692A4121680}"/>
              </a:ext>
            </a:extLst>
          </p:cNvPr>
          <p:cNvSpPr txBox="1"/>
          <p:nvPr/>
        </p:nvSpPr>
        <p:spPr>
          <a:xfrm>
            <a:off x="393920" y="1623157"/>
            <a:ext cx="6353243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200" b="1" dirty="0" err="1"/>
              <a:t>Nidaamka</a:t>
            </a:r>
            <a:r>
              <a:rPr lang="en-US" sz="1200" b="1" dirty="0"/>
              <a:t> </a:t>
            </a:r>
            <a:r>
              <a:rPr lang="en-US" sz="1200" b="1" dirty="0" err="1"/>
              <a:t>Biyaha</a:t>
            </a:r>
            <a:r>
              <a:rPr lang="en-KE" sz="1200" b="1" dirty="0"/>
              <a:t>:</a:t>
            </a:r>
            <a:r>
              <a:rPr lang="en-GB" sz="1200" b="1" dirty="0"/>
              <a:t> </a:t>
            </a:r>
            <a:r>
              <a:rPr lang="en-GB" sz="1200" b="1" dirty="0" err="1"/>
              <a:t>Dhisida</a:t>
            </a:r>
            <a:r>
              <a:rPr lang="en-GB" sz="1200" b="1" dirty="0"/>
              <a:t> </a:t>
            </a:r>
            <a:r>
              <a:rPr lang="en-GB" sz="1200" b="1" dirty="0" err="1"/>
              <a:t>Dhaam</a:t>
            </a:r>
            <a:r>
              <a:rPr lang="en-GB" sz="1200" b="1" dirty="0"/>
              <a:t> </a:t>
            </a:r>
            <a:r>
              <a:rPr lang="en-GB" sz="1200" b="1" dirty="0" err="1"/>
              <a:t>Biyood</a:t>
            </a:r>
            <a:r>
              <a:rPr lang="en-GB" sz="1200" b="1" dirty="0"/>
              <a:t> </a:t>
            </a:r>
            <a:r>
              <a:rPr lang="en-GB" sz="1200" b="1" dirty="0" err="1"/>
              <a:t>Cusub</a:t>
            </a:r>
            <a:r>
              <a:rPr lang="en-GB" sz="1200" b="1" dirty="0"/>
              <a:t> </a:t>
            </a:r>
            <a:r>
              <a:rPr lang="en-KE" sz="1200" dirty="0"/>
              <a:t>. 	</a:t>
            </a:r>
            <a:endParaRPr lang="en-GB" sz="1200" dirty="0"/>
          </a:p>
          <a:p>
            <a:pPr algn="just"/>
            <a:r>
              <a:rPr lang="en-US" sz="1200" b="1" dirty="0" err="1"/>
              <a:t>Barta</a:t>
            </a:r>
            <a:r>
              <a:rPr lang="en-US" sz="1200" b="1" dirty="0"/>
              <a:t> </a:t>
            </a:r>
            <a:r>
              <a:rPr lang="en-US" sz="1200" b="1" dirty="0" err="1"/>
              <a:t>Uu</a:t>
            </a:r>
            <a:r>
              <a:rPr lang="en-US" sz="1200" b="1" dirty="0"/>
              <a:t> </a:t>
            </a:r>
            <a:r>
              <a:rPr lang="en-US" sz="1200" b="1" dirty="0" err="1"/>
              <a:t>Kuyaalo</a:t>
            </a:r>
            <a:r>
              <a:rPr lang="en-KE" sz="1200" b="1" dirty="0"/>
              <a:t>:</a:t>
            </a:r>
            <a:r>
              <a:rPr lang="en-GB" sz="1200" b="1" dirty="0"/>
              <a:t> 70 </a:t>
            </a:r>
            <a:r>
              <a:rPr lang="en-GB" sz="1200" dirty="0"/>
              <a:t>km  </a:t>
            </a:r>
            <a:r>
              <a:rPr lang="en-GB" sz="1200" dirty="0" err="1"/>
              <a:t>Waqooyi</a:t>
            </a:r>
            <a:r>
              <a:rPr lang="en-GB" sz="1200" dirty="0"/>
              <a:t> </a:t>
            </a:r>
            <a:r>
              <a:rPr lang="en-GB" sz="1200" dirty="0" err="1"/>
              <a:t>bari</a:t>
            </a:r>
            <a:r>
              <a:rPr lang="en-GB" sz="1200" dirty="0"/>
              <a:t>  </a:t>
            </a:r>
            <a:r>
              <a:rPr lang="en-GB" sz="1200" dirty="0" err="1"/>
              <a:t>Hargaysa</a:t>
            </a:r>
            <a:r>
              <a:rPr lang="en-GB" sz="1200" dirty="0"/>
              <a:t>.  </a:t>
            </a:r>
            <a:r>
              <a:rPr lang="en-KE" sz="1200" b="1" dirty="0"/>
              <a:t>GPS:</a:t>
            </a:r>
            <a:r>
              <a:rPr lang="en-KE" sz="1200" dirty="0"/>
              <a:t> N: </a:t>
            </a:r>
            <a:r>
              <a:rPr lang="en-US" sz="1200" dirty="0"/>
              <a:t>9.6982 </a:t>
            </a:r>
            <a:r>
              <a:rPr lang="en-KE" sz="1200" dirty="0"/>
              <a:t> E: </a:t>
            </a:r>
            <a:r>
              <a:rPr lang="en-US" sz="1200" dirty="0"/>
              <a:t>43.6728</a:t>
            </a:r>
            <a:endParaRPr lang="en-GB" sz="1200" dirty="0"/>
          </a:p>
          <a:p>
            <a:pPr algn="just"/>
            <a:r>
              <a:rPr lang="en-US" sz="1200" b="1" dirty="0" err="1"/>
              <a:t>Tirada</a:t>
            </a:r>
            <a:r>
              <a:rPr lang="en-US" sz="1200" b="1" dirty="0"/>
              <a:t> </a:t>
            </a:r>
            <a:r>
              <a:rPr lang="en-US" sz="1200" b="1" dirty="0" err="1"/>
              <a:t>Bulshada</a:t>
            </a:r>
            <a:r>
              <a:rPr lang="en-KE" sz="1200" b="1" dirty="0"/>
              <a:t>:</a:t>
            </a:r>
            <a:r>
              <a:rPr lang="en-GB" sz="1200" b="1" dirty="0"/>
              <a:t> 2,500 </a:t>
            </a:r>
            <a:r>
              <a:rPr lang="en-GB" sz="1200" dirty="0"/>
              <a:t>households </a:t>
            </a:r>
            <a:r>
              <a:rPr lang="en-GB" sz="1200" dirty="0" err="1"/>
              <a:t>oo</a:t>
            </a:r>
            <a:r>
              <a:rPr lang="en-GB" sz="1200" dirty="0"/>
              <a:t> </a:t>
            </a:r>
            <a:r>
              <a:rPr lang="en-GB" sz="1200" dirty="0" err="1"/>
              <a:t>degaan</a:t>
            </a:r>
            <a:r>
              <a:rPr lang="en-GB" sz="1200" dirty="0"/>
              <a:t> ah</a:t>
            </a:r>
          </a:p>
          <a:p>
            <a:pPr algn="just"/>
            <a:r>
              <a:rPr lang="en-GB" sz="1200" b="1" dirty="0" err="1"/>
              <a:t>Tuulooyinka</a:t>
            </a:r>
            <a:r>
              <a:rPr lang="en-GB" sz="1200" b="1" dirty="0"/>
              <a:t> </a:t>
            </a:r>
            <a:r>
              <a:rPr lang="en-GB" sz="1200" b="1" dirty="0" err="1"/>
              <a:t>Hoos</a:t>
            </a:r>
            <a:r>
              <a:rPr lang="en-GB" sz="1200" b="1" dirty="0"/>
              <a:t> </a:t>
            </a:r>
            <a:r>
              <a:rPr lang="en-GB" sz="1200" b="1" dirty="0" err="1"/>
              <a:t>Yimaada</a:t>
            </a:r>
            <a:r>
              <a:rPr lang="en-GB" sz="1200" dirty="0"/>
              <a:t>: 8.</a:t>
            </a:r>
            <a:r>
              <a:rPr lang="en-KE" sz="1200" dirty="0"/>
              <a:t>	</a:t>
            </a:r>
            <a:endParaRPr lang="en-GB" sz="1200" dirty="0"/>
          </a:p>
          <a:p>
            <a:pPr algn="just"/>
            <a:r>
              <a:rPr lang="en-US" sz="1200" b="1" dirty="0" err="1"/>
              <a:t>Ilaha</a:t>
            </a:r>
            <a:r>
              <a:rPr lang="en-US" sz="1200" b="1" dirty="0"/>
              <a:t> </a:t>
            </a:r>
            <a:r>
              <a:rPr lang="en-US" sz="1200" b="1" dirty="0" err="1"/>
              <a:t>Dhaqaalaha</a:t>
            </a:r>
            <a:r>
              <a:rPr lang="en-US" sz="1200" b="1" dirty="0"/>
              <a:t> </a:t>
            </a:r>
            <a:r>
              <a:rPr lang="en-US" sz="1200" b="1" dirty="0" err="1"/>
              <a:t>Muhimka</a:t>
            </a:r>
            <a:r>
              <a:rPr lang="en-US" sz="1200" b="1" dirty="0"/>
              <a:t> Ah</a:t>
            </a:r>
            <a:r>
              <a:rPr lang="en-KE" sz="1200" dirty="0"/>
              <a:t>:</a:t>
            </a:r>
            <a:r>
              <a:rPr lang="en-GB" sz="1200" dirty="0"/>
              <a:t> </a:t>
            </a:r>
            <a:r>
              <a:rPr lang="en-GB" sz="1200" dirty="0" err="1"/>
              <a:t>Xoolo</a:t>
            </a:r>
            <a:r>
              <a:rPr lang="en-GB" sz="1200" dirty="0"/>
              <a:t> </a:t>
            </a:r>
            <a:r>
              <a:rPr lang="en-GB" sz="1200" dirty="0" err="1"/>
              <a:t>Dhaqato</a:t>
            </a:r>
            <a:r>
              <a:rPr lang="en-GB" sz="1200" dirty="0"/>
              <a:t> </a:t>
            </a:r>
            <a:r>
              <a:rPr lang="en-GB" sz="1200" dirty="0" err="1"/>
              <a:t>Beeralay</a:t>
            </a:r>
            <a:r>
              <a:rPr lang="en-GB" sz="1200" dirty="0"/>
              <a:t> ( </a:t>
            </a:r>
            <a:r>
              <a:rPr lang="en-GB" sz="1200" dirty="0" err="1"/>
              <a:t>Geel</a:t>
            </a:r>
            <a:r>
              <a:rPr lang="en-GB" sz="1200" dirty="0"/>
              <a:t>, </a:t>
            </a:r>
            <a:r>
              <a:rPr lang="en-GB" sz="1200" dirty="0" err="1"/>
              <a:t>Lo,o</a:t>
            </a:r>
            <a:r>
              <a:rPr lang="en-GB" sz="1200" dirty="0"/>
              <a:t>,  Adhi, </a:t>
            </a:r>
            <a:r>
              <a:rPr lang="en-GB" sz="1200" dirty="0" err="1"/>
              <a:t>dameero</a:t>
            </a:r>
            <a:r>
              <a:rPr lang="en-GB" sz="1200" dirty="0"/>
              <a:t>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dhaqashada</a:t>
            </a:r>
            <a:r>
              <a:rPr lang="en-GB" sz="1200" dirty="0"/>
              <a:t> </a:t>
            </a:r>
            <a:r>
              <a:rPr lang="en-GB" sz="1200" dirty="0" err="1"/>
              <a:t>shinida</a:t>
            </a:r>
            <a:r>
              <a:rPr lang="en-GB" sz="1200" dirty="0"/>
              <a:t>). </a:t>
            </a:r>
            <a:r>
              <a:rPr lang="en-GB" sz="1200" dirty="0" err="1"/>
              <a:t>Falashada</a:t>
            </a:r>
            <a:r>
              <a:rPr lang="en-GB" sz="1200" dirty="0"/>
              <a:t> </a:t>
            </a:r>
            <a:r>
              <a:rPr lang="en-GB" sz="1200" dirty="0" err="1"/>
              <a:t>beeraha</a:t>
            </a:r>
            <a:r>
              <a:rPr lang="en-GB" sz="1200" dirty="0"/>
              <a:t>  </a:t>
            </a:r>
            <a:r>
              <a:rPr lang="en-GB" sz="1200" dirty="0" err="1"/>
              <a:t>roobka</a:t>
            </a:r>
            <a:r>
              <a:rPr lang="en-GB" sz="1200" dirty="0"/>
              <a:t> </a:t>
            </a:r>
            <a:r>
              <a:rPr lang="en-GB" sz="1200" dirty="0" err="1"/>
              <a:t>ku</a:t>
            </a:r>
            <a:r>
              <a:rPr lang="en-GB" sz="1200" dirty="0"/>
              <a:t> </a:t>
            </a:r>
            <a:r>
              <a:rPr lang="en-GB" sz="1200" dirty="0" err="1"/>
              <a:t>baxa</a:t>
            </a:r>
            <a:r>
              <a:rPr lang="en-GB" sz="1200" dirty="0"/>
              <a:t> </a:t>
            </a:r>
            <a:r>
              <a:rPr lang="en-GB" sz="1200" dirty="0" err="1"/>
              <a:t>iyo</a:t>
            </a:r>
            <a:r>
              <a:rPr lang="en-GB" sz="1200" dirty="0"/>
              <a:t> </a:t>
            </a:r>
            <a:r>
              <a:rPr lang="en-GB" sz="1200" dirty="0" err="1"/>
              <a:t>xaagsatotada</a:t>
            </a:r>
            <a:r>
              <a:rPr lang="en-GB" sz="1200" dirty="0"/>
              <a:t> </a:t>
            </a:r>
          </a:p>
          <a:p>
            <a:pPr algn="just"/>
            <a:r>
              <a:rPr lang="en-KE" sz="1200" b="1" dirty="0"/>
              <a:t>Leadership:</a:t>
            </a:r>
            <a:r>
              <a:rPr lang="en-GB" sz="1200" b="1" dirty="0"/>
              <a:t> </a:t>
            </a:r>
            <a:r>
              <a:rPr lang="en-GB" sz="1200" dirty="0"/>
              <a:t>Village Development Committee of 7 (7 men, 0 women), Elders committee.</a:t>
            </a:r>
            <a:endParaRPr lang="en-KE" sz="12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B513F0F-DA72-94E8-D076-5CEF228BF9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196412"/>
              </p:ext>
            </p:extLst>
          </p:nvPr>
        </p:nvGraphicFramePr>
        <p:xfrm>
          <a:off x="333998" y="3048411"/>
          <a:ext cx="6473086" cy="736113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81757">
                  <a:extLst>
                    <a:ext uri="{9D8B030D-6E8A-4147-A177-3AD203B41FA5}">
                      <a16:colId xmlns:a16="http://schemas.microsoft.com/office/drawing/2014/main" val="3811877121"/>
                    </a:ext>
                  </a:extLst>
                </a:gridCol>
                <a:gridCol w="5391329">
                  <a:extLst>
                    <a:ext uri="{9D8B030D-6E8A-4147-A177-3AD203B41FA5}">
                      <a16:colId xmlns:a16="http://schemas.microsoft.com/office/drawing/2014/main" val="2702880566"/>
                    </a:ext>
                  </a:extLst>
                </a:gridCol>
              </a:tblGrid>
              <a:tr h="271893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Aragtida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endParaRPr lang="en-K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77855126"/>
                  </a:ext>
                </a:extLst>
              </a:tr>
              <a:tr h="1949113">
                <a:tc gridSpan="2">
                  <a:txBody>
                    <a:bodyPr/>
                    <a:lstStyle/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Bulshada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Guud</a:t>
                      </a:r>
                      <a:r>
                        <a:rPr lang="en-US" sz="1100" b="1" dirty="0">
                          <a:effectLst/>
                        </a:rPr>
                        <a:t>: </a:t>
                      </a:r>
                      <a:r>
                        <a:rPr lang="en-GB" sz="1100" dirty="0">
                          <a:effectLst/>
                        </a:rPr>
                        <a:t>  In la </a:t>
                      </a:r>
                      <a:r>
                        <a:rPr lang="en-GB" sz="1100" dirty="0" err="1">
                          <a:effectLst/>
                        </a:rPr>
                        <a:t>helo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bulsho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isku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tiirsan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leh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mustaqbal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barwaaqo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joogto</a:t>
                      </a:r>
                      <a:r>
                        <a:rPr lang="en-GB" sz="1100" dirty="0">
                          <a:effectLst/>
                        </a:rPr>
                        <a:t> ah </a:t>
                      </a:r>
                      <a:r>
                        <a:rPr lang="en-GB" sz="1100" dirty="0" err="1">
                          <a:effectLst/>
                        </a:rPr>
                        <a:t>leh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sidoo</a:t>
                      </a:r>
                      <a:r>
                        <a:rPr lang="en-GB" sz="1100" dirty="0">
                          <a:effectLst/>
                        </a:rPr>
                        <a:t> kale ay </a:t>
                      </a:r>
                      <a:r>
                        <a:rPr lang="en-GB" sz="1100" dirty="0" err="1">
                          <a:effectLst/>
                        </a:rPr>
                        <a:t>bulsgadu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kawada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qayb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gasho</a:t>
                      </a:r>
                      <a:r>
                        <a:rPr lang="en-GB" sz="1100" dirty="0">
                          <a:effectLst/>
                        </a:rPr>
                        <a:t>, in la </a:t>
                      </a:r>
                      <a:r>
                        <a:rPr lang="en-GB" sz="1100" dirty="0" err="1">
                          <a:effectLst/>
                        </a:rPr>
                        <a:t>gaadho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helitaanka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joogta</a:t>
                      </a:r>
                      <a:r>
                        <a:rPr lang="en-GB" sz="1100" dirty="0">
                          <a:effectLst/>
                        </a:rPr>
                        <a:t> ah </a:t>
                      </a:r>
                      <a:r>
                        <a:rPr lang="en-GB" sz="1100" dirty="0" err="1">
                          <a:effectLst/>
                        </a:rPr>
                        <a:t>sanadka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dahan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jiritaanka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adeegyo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waxbarasho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caafimaad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shaqaynaya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koruqaadista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adeegyada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waxsoosaarka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beeraha</a:t>
                      </a:r>
                      <a:r>
                        <a:rPr lang="en-GB" sz="1100" dirty="0">
                          <a:effectLst/>
                        </a:rPr>
                        <a:t>, in la </a:t>
                      </a:r>
                      <a:r>
                        <a:rPr lang="en-GB" sz="1100" dirty="0" err="1">
                          <a:effectLst/>
                        </a:rPr>
                        <a:t>yareeyo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carro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guurka</a:t>
                      </a:r>
                      <a:r>
                        <a:rPr lang="en-GB" sz="1100" dirty="0">
                          <a:effectLst/>
                        </a:rPr>
                        <a:t>. In la </a:t>
                      </a:r>
                      <a:r>
                        <a:rPr lang="en-GB" sz="1100" dirty="0" err="1">
                          <a:effectLst/>
                        </a:rPr>
                        <a:t>arko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dhoofinta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khudaarta</a:t>
                      </a:r>
                      <a:r>
                        <a:rPr lang="en-GB" sz="1100" dirty="0">
                          <a:effectLst/>
                        </a:rPr>
                        <a:t> kala </a:t>
                      </a:r>
                      <a:r>
                        <a:rPr lang="en-GB" sz="1100" dirty="0" err="1">
                          <a:effectLst/>
                        </a:rPr>
                        <a:t>duwan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kobcasa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Haweenka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KE" sz="1100" dirty="0">
                          <a:effectLst/>
                        </a:rPr>
                        <a:t>:</a:t>
                      </a:r>
                      <a:r>
                        <a:rPr lang="en-GB" sz="1100" dirty="0">
                          <a:effectLst/>
                        </a:rPr>
                        <a:t>  In ay </a:t>
                      </a:r>
                      <a:r>
                        <a:rPr lang="en-GB" sz="1100" dirty="0" err="1">
                          <a:effectLst/>
                        </a:rPr>
                        <a:t>arkaan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degaanka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helaya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biyo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joogta</a:t>
                      </a:r>
                      <a:r>
                        <a:rPr lang="en-GB" sz="1100" dirty="0">
                          <a:effectLst/>
                        </a:rPr>
                        <a:t> ah </a:t>
                      </a:r>
                      <a:r>
                        <a:rPr lang="en-GB" sz="1100" dirty="0" err="1">
                          <a:effectLst/>
                        </a:rPr>
                        <a:t>sanadkoo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dhan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adeeg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cafimaadka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waxbarashada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oo</a:t>
                      </a:r>
                      <a:r>
                        <a:rPr lang="en-GB" sz="1100" dirty="0">
                          <a:effectLst/>
                        </a:rPr>
                        <a:t> ay </a:t>
                      </a:r>
                      <a:r>
                        <a:rPr lang="en-GB" sz="1100" dirty="0" err="1">
                          <a:effectLst/>
                        </a:rPr>
                        <a:t>si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fudud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ugadhi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karaan</a:t>
                      </a:r>
                      <a:r>
                        <a:rPr lang="en-GB" sz="1100" dirty="0">
                          <a:effectLst/>
                        </a:rPr>
                        <a:t>. </a:t>
                      </a:r>
                      <a:r>
                        <a:rPr lang="en-GB" sz="1100" dirty="0" err="1">
                          <a:effectLst/>
                        </a:rPr>
                        <a:t>Sidoo</a:t>
                      </a:r>
                      <a:r>
                        <a:rPr lang="en-GB" sz="1100" dirty="0">
                          <a:effectLst/>
                        </a:rPr>
                        <a:t> kale in la </a:t>
                      </a:r>
                      <a:r>
                        <a:rPr lang="en-GB" sz="1100" dirty="0" err="1">
                          <a:effectLst/>
                        </a:rPr>
                        <a:t>xoojiyo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awooda</a:t>
                      </a:r>
                      <a:r>
                        <a:rPr lang="en-GB" sz="1100" dirty="0">
                          <a:effectLst/>
                        </a:rPr>
                        <a:t>, </a:t>
                      </a:r>
                      <a:r>
                        <a:rPr lang="en-GB" sz="1100" dirty="0" err="1">
                          <a:effectLst/>
                        </a:rPr>
                        <a:t>xirfadaha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adkaysiga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haweenka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iyadoo</a:t>
                      </a:r>
                      <a:r>
                        <a:rPr lang="en-GB" sz="1100" dirty="0">
                          <a:effectLst/>
                        </a:rPr>
                        <a:t> la </a:t>
                      </a:r>
                      <a:r>
                        <a:rPr lang="en-GB" sz="1100" dirty="0" err="1">
                          <a:effectLst/>
                        </a:rPr>
                        <a:t>sinaayo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taageerada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lagama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maarmaanka</a:t>
                      </a:r>
                      <a:r>
                        <a:rPr lang="en-GB" sz="1100" dirty="0">
                          <a:effectLst/>
                        </a:rPr>
                        <a:t> ah.    </a:t>
                      </a: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Dhaliyarada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Dumar</a:t>
                      </a:r>
                      <a:r>
                        <a:rPr lang="en-US" sz="1100" b="1" dirty="0">
                          <a:effectLst/>
                        </a:rPr>
                        <a:t> ah</a:t>
                      </a:r>
                      <a:r>
                        <a:rPr lang="en-KE" sz="1100" dirty="0">
                          <a:effectLst/>
                        </a:rPr>
                        <a:t>: </a:t>
                      </a:r>
                      <a:r>
                        <a:rPr lang="en-US" sz="1100" dirty="0">
                          <a:effectLst/>
                        </a:rPr>
                        <a:t> In </a:t>
                      </a:r>
                      <a:r>
                        <a:rPr lang="en-US" sz="1100" dirty="0" err="1">
                          <a:effectLst/>
                        </a:rPr>
                        <a:t>kor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looqaado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helitaanka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joogta</a:t>
                      </a:r>
                      <a:r>
                        <a:rPr lang="en-US" sz="1100" dirty="0">
                          <a:effectLst/>
                        </a:rPr>
                        <a:t> ah, </a:t>
                      </a:r>
                      <a:r>
                        <a:rPr lang="en-US" sz="1100" dirty="0" err="1">
                          <a:effectLst/>
                        </a:rPr>
                        <a:t>waxbarasho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heerkeedu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sareeyo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adeeg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caafimaad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dhamaystiran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kaabayasha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dhaqalaha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bulshada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carsi</a:t>
                      </a:r>
                      <a:r>
                        <a:rPr lang="en-US" sz="1100" dirty="0">
                          <a:effectLst/>
                        </a:rPr>
                        <a:t> ah,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in </a:t>
                      </a:r>
                      <a:r>
                        <a:rPr lang="en-US" sz="1100" dirty="0" err="1">
                          <a:effectLst/>
                        </a:rPr>
                        <a:t>kor</a:t>
                      </a:r>
                      <a:r>
                        <a:rPr lang="en-US" sz="1100" dirty="0">
                          <a:effectLst/>
                        </a:rPr>
                        <a:t> loo </a:t>
                      </a:r>
                      <a:r>
                        <a:rPr lang="en-US" sz="1100" dirty="0" err="1">
                          <a:effectLst/>
                        </a:rPr>
                        <a:t>qaado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wacyigalinta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tacadiyada</a:t>
                      </a:r>
                      <a:r>
                        <a:rPr lang="en-US" sz="1100" dirty="0">
                          <a:effectLst/>
                        </a:rPr>
                        <a:t> la </a:t>
                      </a:r>
                      <a:r>
                        <a:rPr lang="en-US" sz="1100" dirty="0" err="1">
                          <a:effectLst/>
                        </a:rPr>
                        <a:t>xidhiidha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jinsiga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la </a:t>
                      </a:r>
                      <a:r>
                        <a:rPr lang="en-US" sz="1100" dirty="0" err="1">
                          <a:effectLst/>
                        </a:rPr>
                        <a:t>abuuro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adeeg</a:t>
                      </a:r>
                      <a:r>
                        <a:rPr lang="en-US" sz="1100" dirty="0">
                          <a:effectLst/>
                        </a:rPr>
                        <a:t> ay </a:t>
                      </a:r>
                      <a:r>
                        <a:rPr lang="en-US" sz="1100" dirty="0" err="1">
                          <a:effectLst/>
                        </a:rPr>
                        <a:t>wada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gaadhi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karaan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ahweenku</a:t>
                      </a:r>
                      <a:r>
                        <a:rPr lang="en-US" sz="1100" dirty="0">
                          <a:effectLst/>
                        </a:rPr>
                        <a:t>. </a:t>
                      </a: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Dhaliyarada</a:t>
                      </a:r>
                      <a:r>
                        <a:rPr lang="en-US" sz="1100" b="1" dirty="0">
                          <a:effectLst/>
                        </a:rPr>
                        <a:t> Raga ah</a:t>
                      </a:r>
                      <a:r>
                        <a:rPr lang="en-US" sz="1100" dirty="0">
                          <a:effectLst/>
                        </a:rPr>
                        <a:t>:  In ay </a:t>
                      </a:r>
                      <a:r>
                        <a:rPr lang="en-US" sz="1100" dirty="0" err="1">
                          <a:effectLst/>
                        </a:rPr>
                        <a:t>arkaan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dhalinyarada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tuulda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la </a:t>
                      </a:r>
                      <a:r>
                        <a:rPr lang="en-US" sz="1100" dirty="0" err="1">
                          <a:effectLst/>
                        </a:rPr>
                        <a:t>horumariyay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iyadoo</a:t>
                      </a:r>
                      <a:r>
                        <a:rPr lang="en-US" sz="1100" dirty="0">
                          <a:effectLst/>
                        </a:rPr>
                        <a:t> la </a:t>
                      </a:r>
                      <a:r>
                        <a:rPr lang="en-US" sz="1100" dirty="0" err="1">
                          <a:effectLst/>
                        </a:rPr>
                        <a:t>siiyay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tobaro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xifadaha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farsmada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gacanata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tobabarada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kaleba</a:t>
                      </a:r>
                      <a:r>
                        <a:rPr lang="en-US" sz="1100" dirty="0">
                          <a:effectLst/>
                        </a:rPr>
                        <a:t>, in </a:t>
                      </a:r>
                      <a:r>
                        <a:rPr lang="en-US" sz="1100" dirty="0" err="1">
                          <a:effectLst/>
                        </a:rPr>
                        <a:t>aanay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dhicin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biyo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yaraan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sanadka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dhan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in </a:t>
                      </a:r>
                      <a:r>
                        <a:rPr lang="en-US" sz="1100" dirty="0" err="1">
                          <a:effectLst/>
                        </a:rPr>
                        <a:t>dhalainyaradu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xor</a:t>
                      </a:r>
                      <a:r>
                        <a:rPr lang="en-US" sz="1100" dirty="0">
                          <a:effectLst/>
                        </a:rPr>
                        <a:t> ah </a:t>
                      </a:r>
                      <a:r>
                        <a:rPr lang="en-US" sz="1100" dirty="0" err="1">
                          <a:effectLst/>
                        </a:rPr>
                        <a:t>ugu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ciyaaraan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garoomo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kubada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cagta</a:t>
                      </a:r>
                      <a:r>
                        <a:rPr lang="en-US" sz="1100" dirty="0">
                          <a:effectLst/>
                        </a:rPr>
                        <a:t> ah </a:t>
                      </a:r>
                      <a:r>
                        <a:rPr lang="en-US" sz="1100" dirty="0" err="1">
                          <a:effectLst/>
                        </a:rPr>
                        <a:t>oo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casriya</a:t>
                      </a:r>
                      <a:r>
                        <a:rPr lang="en-US" sz="1100" dirty="0">
                          <a:effectLst/>
                        </a:rPr>
                        <a:t>.   </a:t>
                      </a:r>
                    </a:p>
                    <a:p>
                      <a:pPr marL="0" marR="252095" indent="0" algn="just"/>
                      <a:r>
                        <a:rPr lang="en-US" sz="1100" b="1" dirty="0" err="1">
                          <a:effectLst/>
                        </a:rPr>
                        <a:t>Dadka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Qaba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Baahiyaha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Gaarka</a:t>
                      </a:r>
                      <a:r>
                        <a:rPr lang="en-US" sz="1100" b="1" dirty="0">
                          <a:effectLst/>
                        </a:rPr>
                        <a:t> ah : </a:t>
                      </a:r>
                      <a:r>
                        <a:rPr lang="en-US" sz="1100" b="0" dirty="0">
                          <a:effectLst/>
                        </a:rPr>
                        <a:t>In </a:t>
                      </a:r>
                      <a:r>
                        <a:rPr lang="en-US" sz="1100" b="0" dirty="0" err="1">
                          <a:effectLst/>
                        </a:rPr>
                        <a:t>Arkaan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degaanka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weeraarta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oo</a:t>
                      </a:r>
                      <a:r>
                        <a:rPr lang="en-US" sz="1100" b="0" dirty="0">
                          <a:effectLst/>
                        </a:rPr>
                        <a:t> ah </a:t>
                      </a:r>
                      <a:r>
                        <a:rPr lang="en-US" sz="1100" b="0" dirty="0" err="1">
                          <a:effectLst/>
                        </a:rPr>
                        <a:t>meel</a:t>
                      </a:r>
                      <a:r>
                        <a:rPr lang="en-US" sz="1100" b="0" dirty="0">
                          <a:effectLst/>
                        </a:rPr>
                        <a:t> ay </a:t>
                      </a:r>
                      <a:r>
                        <a:rPr lang="en-US" sz="1100" b="0" dirty="0" err="1">
                          <a:effectLst/>
                        </a:rPr>
                        <a:t>si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firfircoon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uga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qayb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qadan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karaan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dhamaan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go,aamada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bulshada</a:t>
                      </a:r>
                      <a:r>
                        <a:rPr lang="en-US" sz="1100" b="0" dirty="0">
                          <a:effectLst/>
                        </a:rPr>
                        <a:t>, </a:t>
                      </a:r>
                      <a:r>
                        <a:rPr lang="en-US" sz="1100" b="0" dirty="0" err="1">
                          <a:effectLst/>
                        </a:rPr>
                        <a:t>shirarka</a:t>
                      </a:r>
                      <a:r>
                        <a:rPr lang="en-US" sz="1100" b="0" dirty="0">
                          <a:effectLst/>
                        </a:rPr>
                        <a:t>, </a:t>
                      </a:r>
                      <a:r>
                        <a:rPr lang="en-US" sz="1100" b="0" dirty="0" err="1">
                          <a:effectLst/>
                        </a:rPr>
                        <a:t>anay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gadhi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karaan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adeega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caafimaad</a:t>
                      </a:r>
                      <a:r>
                        <a:rPr lang="en-US" sz="1100" b="0" dirty="0">
                          <a:effectLst/>
                        </a:rPr>
                        <a:t>, </a:t>
                      </a:r>
                      <a:r>
                        <a:rPr lang="en-US" sz="1100" b="0" dirty="0" err="1">
                          <a:effectLst/>
                        </a:rPr>
                        <a:t>adeega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safarada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iyo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dhismayaasha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kabayasha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dhaqalaha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laga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dhigo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kuwo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ufudud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isticmaalka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dadka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baahiya</a:t>
                      </a:r>
                      <a:r>
                        <a:rPr lang="en-US" sz="1100" b="0" dirty="0">
                          <a:effectLst/>
                        </a:rPr>
                        <a:t> </a:t>
                      </a:r>
                      <a:r>
                        <a:rPr lang="en-US" sz="1100" b="0" dirty="0" err="1">
                          <a:effectLst/>
                        </a:rPr>
                        <a:t>gaark</a:t>
                      </a:r>
                      <a:r>
                        <a:rPr lang="en-US" sz="1100" b="0" dirty="0">
                          <a:effectLst/>
                        </a:rPr>
                        <a:t> ah </a:t>
                      </a:r>
                      <a:r>
                        <a:rPr lang="en-US" sz="1100" b="0" dirty="0" err="1">
                          <a:effectLst/>
                        </a:rPr>
                        <a:t>qaba</a:t>
                      </a:r>
                      <a:r>
                        <a:rPr lang="en-US" sz="1100" b="0" dirty="0">
                          <a:effectLst/>
                        </a:rPr>
                        <a:t>. </a:t>
                      </a:r>
                    </a:p>
                  </a:txBody>
                  <a:tcPr marL="61532" marR="61532" marT="0" marB="0" anchor="ctr"/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8038035"/>
                  </a:ext>
                </a:extLst>
              </a:tr>
              <a:tr h="273090">
                <a:tc gridSpan="2">
                  <a:txBody>
                    <a:bodyPr/>
                    <a:lstStyle/>
                    <a:p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Arimaha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Hortabinta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U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leh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200" b="1" dirty="0" err="1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Bulshada</a:t>
                      </a:r>
                      <a:r>
                        <a:rPr lang="en-US" sz="1200" b="1" dirty="0"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KE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K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8934452"/>
                  </a:ext>
                </a:extLst>
              </a:tr>
              <a:tr h="760636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Maamulka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Illaha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Biyaha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Dhisida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dhaam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biyood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cusub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taangiga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kayd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nidaamka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tamarta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cadceeda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qasabada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dararka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xoolaha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xaydaab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siliga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waardiyaha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Nidaamka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qasabadaha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sooqadaya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oo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qaybinaaya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endParaRPr lang="en-GB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182563" lvl="0" indent="-182563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Tobabarada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gudiga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biyaha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KE" sz="11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4118142455"/>
                  </a:ext>
                </a:extLst>
              </a:tr>
              <a:tr h="2343112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iyo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Xoolaha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Bixinta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adeega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caafimaadka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Koruqdista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waxsoosaarka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calafka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xoolaha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farsamayntisa</a:t>
                      </a:r>
                      <a:r>
                        <a:rPr lang="en-GB" sz="1100" dirty="0">
                          <a:effectLst/>
                        </a:rPr>
                        <a:t>   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Nidaamka</a:t>
                      </a:r>
                      <a:r>
                        <a:rPr lang="en-GB" sz="1100" dirty="0">
                          <a:effectLst/>
                        </a:rPr>
                        <a:t> dib </a:t>
                      </a:r>
                      <a:r>
                        <a:rPr lang="en-GB" sz="1100" dirty="0" err="1">
                          <a:effectLst/>
                        </a:rPr>
                        <a:t>uxoolaynta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qoyasaska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Taagerada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xaga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suuqgaynta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canaha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ee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dumarka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caanaha</a:t>
                      </a:r>
                      <a:r>
                        <a:rPr lang="en-GB" sz="1100" dirty="0">
                          <a:effectLst/>
                        </a:rPr>
                        <a:t> ka </a:t>
                      </a:r>
                      <a:r>
                        <a:rPr lang="en-GB" sz="1100" dirty="0" err="1">
                          <a:effectLst/>
                        </a:rPr>
                        <a:t>shaqaysta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</a:rPr>
                        <a:t>Kor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uqaadista</a:t>
                      </a:r>
                      <a:r>
                        <a:rPr lang="en-GB" sz="1100" dirty="0">
                          <a:effectLst/>
                        </a:rPr>
                        <a:t>  </a:t>
                      </a:r>
                      <a:r>
                        <a:rPr lang="en-GB" sz="1100" dirty="0" err="1">
                          <a:effectLst/>
                        </a:rPr>
                        <a:t>dhaqashada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shinida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iyo</a:t>
                      </a:r>
                      <a:r>
                        <a:rPr lang="en-GB" sz="1100" dirty="0">
                          <a:effectLst/>
                        </a:rPr>
                        <a:t> </a:t>
                      </a:r>
                      <a:r>
                        <a:rPr lang="en-GB" sz="1100" dirty="0" err="1">
                          <a:effectLst/>
                        </a:rPr>
                        <a:t>digaaga</a:t>
                      </a:r>
                      <a:endParaRPr lang="en-KE" sz="1100" dirty="0">
                        <a:effectLst/>
                      </a:endParaRPr>
                    </a:p>
                    <a:p>
                      <a:pPr>
                        <a:spcBef>
                          <a:spcPts val="600"/>
                        </a:spcBef>
                      </a:pPr>
                      <a:r>
                        <a:rPr lang="en-US" sz="1100" b="1" dirty="0" err="1">
                          <a:effectLst/>
                        </a:rPr>
                        <a:t>Beeraha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</a:p>
                    <a:p>
                      <a:pPr marL="182563" marR="0" lvl="0" indent="-182563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abuurka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midhaha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tayadisu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aad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sarayso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82563" marR="0" lvl="0" indent="-182563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Maraaynta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cayayaanada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xanuunada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la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kor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uqaadista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waxsoosaarka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Qaybinta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qarbadada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lagu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kaydsao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biyaha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roob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laguna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waraabiyo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beeraha</a:t>
                      </a: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491475114"/>
                  </a:ext>
                </a:extLst>
              </a:tr>
              <a:tr h="862522">
                <a:tc>
                  <a:txBody>
                    <a:bodyPr/>
                    <a:lstStyle/>
                    <a:p>
                      <a:r>
                        <a:rPr lang="en-US" sz="1100" b="1" dirty="0" err="1">
                          <a:effectLst/>
                        </a:rPr>
                        <a:t>Degaanka</a:t>
                      </a:r>
                      <a:r>
                        <a:rPr lang="en-US" sz="1100" b="1" dirty="0">
                          <a:effectLst/>
                        </a:rPr>
                        <a:t> </a:t>
                      </a:r>
                      <a:endParaRPr lang="en-KE" sz="1100" b="1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532" marR="61532" marT="0" marB="0" anchor="ctr"/>
                </a:tc>
                <a:tc>
                  <a:txBody>
                    <a:bodyPr/>
                    <a:lstStyle/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Tobobarada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laxidhiidha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maamulka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khayraadka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dabiiciga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ah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Fulinta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shaqooyin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lagu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ilaalinayo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carrada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biyha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Dhirayn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degaanka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82563" lvl="0" indent="-182563" algn="l" defTabSz="685800" rtl="0" eaLnBrk="1" latinLnBrk="0" hangingPunct="1">
                        <a:buFont typeface="Symbol" panose="05050102010706020507" pitchFamily="18" charset="2"/>
                        <a:buChar char=""/>
                      </a:pP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In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shaqo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abuuro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qoysaska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ku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tiirsan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dhuxusha</a:t>
                      </a:r>
                      <a:r>
                        <a:rPr lang="en-GB" sz="1100" dirty="0"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1532" marR="61532" marT="0" marB="0" anchor="ctr"/>
                </a:tc>
                <a:extLst>
                  <a:ext uri="{0D108BD9-81ED-4DB2-BD59-A6C34878D82A}">
                    <a16:rowId xmlns:a16="http://schemas.microsoft.com/office/drawing/2014/main" val="19269051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CFA8BBCA-4C1F-62ED-5F23-6EE5D2613F74}"/>
              </a:ext>
            </a:extLst>
          </p:cNvPr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836" y="259459"/>
            <a:ext cx="1414780" cy="113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53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793FB8-825A-1D75-7CA1-89F3507F5A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8835" y="578427"/>
            <a:ext cx="3431301" cy="2277603"/>
          </a:xfrm>
          <a:ln>
            <a:noFill/>
          </a:ln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1400" b="1" dirty="0" err="1"/>
              <a:t>Tirada</a:t>
            </a:r>
            <a:r>
              <a:rPr lang="en-GB" sz="1400" b="1" dirty="0"/>
              <a:t> </a:t>
            </a:r>
            <a:r>
              <a:rPr lang="en-GB" sz="1400" b="1" dirty="0" err="1"/>
              <a:t>Dadka</a:t>
            </a:r>
            <a:r>
              <a:rPr lang="en-GB" sz="1400" b="1" dirty="0"/>
              <a:t> Lala </a:t>
            </a:r>
            <a:r>
              <a:rPr lang="en-GB" sz="1400" b="1" dirty="0" err="1"/>
              <a:t>Tashaday</a:t>
            </a:r>
            <a:r>
              <a:rPr lang="en-GB" sz="1400" b="1" dirty="0"/>
              <a:t>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GB" sz="1400" dirty="0"/>
              <a:t>7 </a:t>
            </a:r>
            <a:r>
              <a:rPr lang="en-GB" sz="1400" dirty="0" err="1"/>
              <a:t>xubnood</a:t>
            </a:r>
            <a:r>
              <a:rPr lang="en-GB" sz="1400" dirty="0"/>
              <a:t> </a:t>
            </a:r>
            <a:r>
              <a:rPr lang="en-GB" sz="1400" dirty="0" err="1"/>
              <a:t>oo</a:t>
            </a:r>
            <a:r>
              <a:rPr lang="en-GB" sz="1400" dirty="0"/>
              <a:t> </a:t>
            </a:r>
            <a:r>
              <a:rPr lang="en-GB" sz="1400" dirty="0" err="1"/>
              <a:t>gudiga</a:t>
            </a:r>
            <a:r>
              <a:rPr lang="en-GB" sz="1400" dirty="0"/>
              <a:t> </a:t>
            </a:r>
            <a:r>
              <a:rPr lang="en-GB" sz="1400" dirty="0" err="1"/>
              <a:t>tuulada</a:t>
            </a:r>
            <a:r>
              <a:rPr lang="en-GB" sz="1400" dirty="0"/>
              <a:t> ah (7 raga, 0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10  </a:t>
            </a:r>
            <a:r>
              <a:rPr lang="en-GB" sz="1400" dirty="0" err="1"/>
              <a:t>Haweena</a:t>
            </a:r>
            <a:endParaRPr lang="en-GB" sz="1400" dirty="0"/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16 </a:t>
            </a:r>
            <a:r>
              <a:rPr lang="en-GB" sz="1400" dirty="0" err="1"/>
              <a:t>Dhalinyara</a:t>
            </a:r>
            <a:r>
              <a:rPr lang="en-GB" sz="1400" dirty="0"/>
              <a:t>(12 ragga 4 </a:t>
            </a:r>
            <a:r>
              <a:rPr lang="en-GB" sz="1400" dirty="0" err="1"/>
              <a:t>dumara</a:t>
            </a:r>
            <a:r>
              <a:rPr lang="en-GB" sz="1400" dirty="0"/>
              <a:t>)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11 </a:t>
            </a:r>
            <a:r>
              <a:rPr lang="en-GB" sz="1400" dirty="0" err="1"/>
              <a:t>Beeralay</a:t>
            </a:r>
            <a:r>
              <a:rPr lang="en-GB" sz="1400" dirty="0"/>
              <a:t>  (7 raga, 4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12 </a:t>
            </a:r>
            <a:r>
              <a:rPr lang="en-GB" sz="1400" dirty="0" err="1"/>
              <a:t>Xoola</a:t>
            </a:r>
            <a:r>
              <a:rPr lang="en-GB" sz="1400" dirty="0"/>
              <a:t> </a:t>
            </a:r>
            <a:r>
              <a:rPr lang="en-GB" sz="1400" dirty="0" err="1"/>
              <a:t>dhaqato</a:t>
            </a:r>
            <a:r>
              <a:rPr lang="en-GB" sz="1400" dirty="0"/>
              <a:t> ah (7 raga 5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4 </a:t>
            </a:r>
            <a:r>
              <a:rPr lang="en-GB" sz="1400" dirty="0" err="1"/>
              <a:t>gudiga</a:t>
            </a:r>
            <a:r>
              <a:rPr lang="en-GB" sz="1400" dirty="0"/>
              <a:t> </a:t>
            </a:r>
            <a:r>
              <a:rPr lang="en-GB" sz="1400" dirty="0" err="1"/>
              <a:t>biyaha</a:t>
            </a:r>
            <a:r>
              <a:rPr lang="en-GB" sz="1400" dirty="0"/>
              <a:t> ah (4 raga, 0 </a:t>
            </a:r>
            <a:r>
              <a:rPr lang="en-GB" sz="1400" dirty="0" err="1"/>
              <a:t>dumara</a:t>
            </a:r>
            <a:r>
              <a:rPr lang="en-GB" sz="1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115 </a:t>
            </a:r>
            <a:r>
              <a:rPr lang="en-GB" sz="1400" dirty="0" err="1"/>
              <a:t>bulshada</a:t>
            </a:r>
            <a:r>
              <a:rPr lang="en-GB" sz="1400" dirty="0"/>
              <a:t> </a:t>
            </a:r>
            <a:r>
              <a:rPr lang="en-GB" sz="1400" dirty="0" err="1"/>
              <a:t>guud</a:t>
            </a:r>
            <a:r>
              <a:rPr lang="en-GB" sz="1400" dirty="0"/>
              <a:t> ah (83 rag, 32 </a:t>
            </a:r>
            <a:r>
              <a:rPr lang="en-GB" sz="1400" dirty="0" err="1"/>
              <a:t>dumar</a:t>
            </a:r>
            <a:r>
              <a:rPr lang="en-GB" sz="1200" dirty="0"/>
              <a:t>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6F4DAAE-A6F1-9BE8-F931-F72D620F7F58}"/>
              </a:ext>
            </a:extLst>
          </p:cNvPr>
          <p:cNvSpPr txBox="1"/>
          <p:nvPr/>
        </p:nvSpPr>
        <p:spPr>
          <a:xfrm>
            <a:off x="0" y="2972036"/>
            <a:ext cx="6650180" cy="138499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Kooxda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CIP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50" dirty="0">
                <a:ea typeface="Tahoma" panose="020B0604030504040204" pitchFamily="34" charset="0"/>
                <a:cs typeface="Tahoma" panose="020B0604030504040204" pitchFamily="34" charset="0"/>
              </a:rPr>
              <a:t>Ka </a:t>
            </a:r>
            <a:r>
              <a:rPr lang="en-US" sz="1200" b="1" spc="-50" dirty="0" err="1">
                <a:ea typeface="Tahoma" panose="020B0604030504040204" pitchFamily="34" charset="0"/>
                <a:cs typeface="Tahoma" panose="020B0604030504040204" pitchFamily="34" charset="0"/>
              </a:rPr>
              <a:t>Fududaysay</a:t>
            </a:r>
            <a:r>
              <a:rPr lang="en-US" sz="1200" b="1" spc="-4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10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%</a:t>
            </a:r>
            <a:r>
              <a:rPr lang="en-US" sz="12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ayaa</a:t>
            </a:r>
            <a:r>
              <a:rPr lang="en-US" sz="1200" b="1" spc="-1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10" dirty="0" err="1">
                <a:ea typeface="Tahoma" panose="020B0604030504040204" pitchFamily="34" charset="0"/>
                <a:cs typeface="Tahoma" panose="020B0604030504040204" pitchFamily="34" charset="0"/>
              </a:rPr>
              <a:t>dumar</a:t>
            </a:r>
            <a:r>
              <a:rPr lang="en-US" sz="1200" b="1" spc="-10" dirty="0">
                <a:ea typeface="Tahoma" panose="020B0604030504040204" pitchFamily="34" charset="0"/>
                <a:cs typeface="Tahoma" panose="020B0604030504040204" pitchFamily="34" charset="0"/>
              </a:rPr>
              <a:t> ah</a:t>
            </a:r>
            <a:r>
              <a:rPr lang="en-US" sz="1200" b="1" spc="-1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):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Qaybta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hirgalinta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Barwaaqo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khabiirka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badqabka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Xagudubyada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Jinsiga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Khabirka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xidhiidhinta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spc="-25" dirty="0" err="1">
                <a:ea typeface="Tahoma" panose="020B0604030504040204" pitchFamily="34" charset="0"/>
                <a:cs typeface="Tahoma" panose="020B0604030504040204" pitchFamily="34" charset="0"/>
              </a:rPr>
              <a:t>mashruca</a:t>
            </a:r>
            <a:r>
              <a:rPr lang="en-US" sz="1200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Lataliyaha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Diyarinta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sargaalka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qorshaha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Ka 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Socda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Wasarada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Mashruuca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Fuliya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2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Khabiirada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xoolaha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beeraha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degaanka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25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25" dirty="0" err="1">
                <a:ea typeface="Tahoma" panose="020B0604030504040204" pitchFamily="34" charset="0"/>
                <a:cs typeface="Tahoma" panose="020B0604030504040204" pitchFamily="34" charset="0"/>
              </a:rPr>
              <a:t>biyaha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KE" sz="1200" dirty="0">
              <a:effectLst/>
              <a:ea typeface="Tahoma" panose="020B0604030504040204" pitchFamily="34" charset="0"/>
            </a:endParaRPr>
          </a:p>
          <a:p>
            <a:pPr marL="274955"/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 err="1">
                <a:ea typeface="Tahoma" panose="020B0604030504040204" pitchFamily="34" charset="0"/>
                <a:cs typeface="Tahoma" panose="020B0604030504040204" pitchFamily="34" charset="0"/>
              </a:rPr>
              <a:t>Garabis</a:t>
            </a:r>
            <a:r>
              <a:rPr lang="en-US" sz="1200" b="1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b="1" spc="-7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Gudomiyaha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Gudiga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horumarinta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Tuulada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,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iyo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Qaybaha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kala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duwan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ee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b="1" spc="-70" dirty="0" err="1">
                <a:ea typeface="Tahoma" panose="020B0604030504040204" pitchFamily="34" charset="0"/>
                <a:cs typeface="Tahoma" panose="020B0604030504040204" pitchFamily="34" charset="0"/>
              </a:rPr>
              <a:t>Bulshada</a:t>
            </a:r>
            <a:r>
              <a:rPr lang="en-US" sz="1200" b="1" spc="-70" dirty="0"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20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,</a:t>
            </a:r>
            <a:r>
              <a:rPr lang="en-US" sz="1200" spc="-7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KE" sz="1200" dirty="0">
              <a:effectLst/>
              <a:ea typeface="Tahoma" panose="020B060403050404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FCB006-B968-D2C9-3C4A-E70A0069944C}"/>
              </a:ext>
            </a:extLst>
          </p:cNvPr>
          <p:cNvSpPr txBox="1"/>
          <p:nvPr/>
        </p:nvSpPr>
        <p:spPr>
          <a:xfrm>
            <a:off x="1388158" y="0"/>
            <a:ext cx="3931987" cy="2923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marL="37465"/>
            <a:r>
              <a:rPr lang="en-US" sz="1300" b="1" dirty="0" err="1">
                <a:effectLst/>
                <a:ea typeface="Tahoma" panose="020B0604030504040204" pitchFamily="34" charset="0"/>
                <a:cs typeface="Tahoma" panose="020B0604030504040204" pitchFamily="34" charset="0"/>
              </a:rPr>
              <a:t>Taariikhda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of</a:t>
            </a:r>
            <a:r>
              <a:rPr lang="en-US" sz="1300" b="1" spc="-55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CIP</a:t>
            </a:r>
            <a:r>
              <a:rPr lang="en-US" sz="1300" b="1" spc="-50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300" b="1" spc="-50" dirty="0" err="1">
                <a:ea typeface="Tahoma" panose="020B0604030504040204" pitchFamily="34" charset="0"/>
                <a:cs typeface="Tahoma" panose="020B0604030504040204" pitchFamily="34" charset="0"/>
              </a:rPr>
              <a:t>lafuliyay</a:t>
            </a:r>
            <a:r>
              <a:rPr lang="en-US" sz="1300" b="1" dirty="0">
                <a:effectLst/>
                <a:ea typeface="Tahoma" panose="020B0604030504040204" pitchFamily="34" charset="0"/>
                <a:cs typeface="Tahoma" panose="020B0604030504040204" pitchFamily="34" charset="0"/>
              </a:rPr>
              <a:t>: 2-5 September 2024</a:t>
            </a:r>
            <a:endParaRPr lang="en-KE" sz="1300" dirty="0">
              <a:effectLst/>
              <a:ea typeface="Tahoma" panose="020B0604030504040204" pitchFamily="34" charset="0"/>
            </a:endParaRPr>
          </a:p>
        </p:txBody>
      </p:sp>
      <p:sp>
        <p:nvSpPr>
          <p:cNvPr id="14" name="Rectangle 1">
            <a:extLst>
              <a:ext uri="{FF2B5EF4-FFF2-40B4-BE49-F238E27FC236}">
                <a16:creationId xmlns:a16="http://schemas.microsoft.com/office/drawing/2014/main" id="{47E0D790-1BB2-C889-A1F9-DF670DD5F79A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3345048" y="3824287"/>
            <a:ext cx="3984439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KE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D2A64DA-A613-48D9-9C70-0C1172786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972447"/>
              </p:ext>
            </p:extLst>
          </p:nvPr>
        </p:nvGraphicFramePr>
        <p:xfrm>
          <a:off x="243561" y="4478769"/>
          <a:ext cx="6163057" cy="5177846"/>
        </p:xfrm>
        <a:graphic>
          <a:graphicData uri="http://schemas.openxmlformats.org/drawingml/2006/table">
            <a:tbl>
              <a:tblPr firstRow="1" firstCol="1" bandRow="1"/>
              <a:tblGrid>
                <a:gridCol w="2308869">
                  <a:extLst>
                    <a:ext uri="{9D8B030D-6E8A-4147-A177-3AD203B41FA5}">
                      <a16:colId xmlns:a16="http://schemas.microsoft.com/office/drawing/2014/main" val="3243239928"/>
                    </a:ext>
                  </a:extLst>
                </a:gridCol>
                <a:gridCol w="339355">
                  <a:extLst>
                    <a:ext uri="{9D8B030D-6E8A-4147-A177-3AD203B41FA5}">
                      <a16:colId xmlns:a16="http://schemas.microsoft.com/office/drawing/2014/main" val="2806368067"/>
                    </a:ext>
                  </a:extLst>
                </a:gridCol>
                <a:gridCol w="338726">
                  <a:extLst>
                    <a:ext uri="{9D8B030D-6E8A-4147-A177-3AD203B41FA5}">
                      <a16:colId xmlns:a16="http://schemas.microsoft.com/office/drawing/2014/main" val="3907207305"/>
                    </a:ext>
                  </a:extLst>
                </a:gridCol>
                <a:gridCol w="337469">
                  <a:extLst>
                    <a:ext uri="{9D8B030D-6E8A-4147-A177-3AD203B41FA5}">
                      <a16:colId xmlns:a16="http://schemas.microsoft.com/office/drawing/2014/main" val="713597573"/>
                    </a:ext>
                  </a:extLst>
                </a:gridCol>
                <a:gridCol w="339982">
                  <a:extLst>
                    <a:ext uri="{9D8B030D-6E8A-4147-A177-3AD203B41FA5}">
                      <a16:colId xmlns:a16="http://schemas.microsoft.com/office/drawing/2014/main" val="672200459"/>
                    </a:ext>
                  </a:extLst>
                </a:gridCol>
                <a:gridCol w="339355">
                  <a:extLst>
                    <a:ext uri="{9D8B030D-6E8A-4147-A177-3AD203B41FA5}">
                      <a16:colId xmlns:a16="http://schemas.microsoft.com/office/drawing/2014/main" val="2696366369"/>
                    </a:ext>
                  </a:extLst>
                </a:gridCol>
                <a:gridCol w="337469">
                  <a:extLst>
                    <a:ext uri="{9D8B030D-6E8A-4147-A177-3AD203B41FA5}">
                      <a16:colId xmlns:a16="http://schemas.microsoft.com/office/drawing/2014/main" val="3455584885"/>
                    </a:ext>
                  </a:extLst>
                </a:gridCol>
                <a:gridCol w="283424">
                  <a:extLst>
                    <a:ext uri="{9D8B030D-6E8A-4147-A177-3AD203B41FA5}">
                      <a16:colId xmlns:a16="http://schemas.microsoft.com/office/drawing/2014/main" val="2180916124"/>
                    </a:ext>
                  </a:extLst>
                </a:gridCol>
                <a:gridCol w="283424">
                  <a:extLst>
                    <a:ext uri="{9D8B030D-6E8A-4147-A177-3AD203B41FA5}">
                      <a16:colId xmlns:a16="http://schemas.microsoft.com/office/drawing/2014/main" val="1767297697"/>
                    </a:ext>
                  </a:extLst>
                </a:gridCol>
                <a:gridCol w="281540">
                  <a:extLst>
                    <a:ext uri="{9D8B030D-6E8A-4147-A177-3AD203B41FA5}">
                      <a16:colId xmlns:a16="http://schemas.microsoft.com/office/drawing/2014/main" val="3853491007"/>
                    </a:ext>
                  </a:extLst>
                </a:gridCol>
                <a:gridCol w="282795">
                  <a:extLst>
                    <a:ext uri="{9D8B030D-6E8A-4147-A177-3AD203B41FA5}">
                      <a16:colId xmlns:a16="http://schemas.microsoft.com/office/drawing/2014/main" val="1200868075"/>
                    </a:ext>
                  </a:extLst>
                </a:gridCol>
                <a:gridCol w="338726">
                  <a:extLst>
                    <a:ext uri="{9D8B030D-6E8A-4147-A177-3AD203B41FA5}">
                      <a16:colId xmlns:a16="http://schemas.microsoft.com/office/drawing/2014/main" val="3037093608"/>
                    </a:ext>
                  </a:extLst>
                </a:gridCol>
                <a:gridCol w="351923">
                  <a:extLst>
                    <a:ext uri="{9D8B030D-6E8A-4147-A177-3AD203B41FA5}">
                      <a16:colId xmlns:a16="http://schemas.microsoft.com/office/drawing/2014/main" val="3931289055"/>
                    </a:ext>
                  </a:extLst>
                </a:gridCol>
              </a:tblGrid>
              <a:tr h="278539">
                <a:tc gridSpan="6">
                  <a:txBody>
                    <a:bodyPr/>
                    <a:lstStyle/>
                    <a:p>
                      <a:pPr marL="254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Jadwalka</a:t>
                      </a:r>
                      <a:r>
                        <a:rPr lang="en-US" sz="1300" b="1" dirty="0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1300" b="1" dirty="0" err="1">
                          <a:solidFill>
                            <a:srgbClr val="FFFFFF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Xilli-Taariiikheedka</a:t>
                      </a:r>
                      <a:r>
                        <a:rPr lang="en-US" sz="9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F549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8603531"/>
                  </a:ext>
                </a:extLst>
              </a:tr>
              <a:tr h="38258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Goobta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: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Weraarta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Maaj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Juun.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Luul.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Ogo.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Sebt.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Okt.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06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Nof.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Dis.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27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Jan.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Febr.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" marR="0" algn="just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Maarj.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0320761"/>
                  </a:ext>
                </a:extLst>
              </a:tr>
              <a:tr h="261242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Sanadka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Xiliyadiisa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   Gu’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56515" algn="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Xagaa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Deyr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EA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2192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     Jiilaal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CC2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9447972"/>
                  </a:ext>
                </a:extLst>
              </a:tr>
              <a:tr h="22096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Roobka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r>
                        <a:rPr lang="en-US" sz="900" baseline="30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2847825"/>
                  </a:ext>
                </a:extLst>
              </a:tr>
              <a:tr h="220960">
                <a:tc>
                  <a:txBody>
                    <a:bodyPr/>
                    <a:lstStyle/>
                    <a:p>
                      <a:pPr marL="0" marR="1587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xooluhu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Rimaan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950462"/>
                  </a:ext>
                </a:extLst>
              </a:tr>
              <a:tr h="220960">
                <a:tc>
                  <a:txBody>
                    <a:bodyPr/>
                    <a:lstStyle/>
                    <a:p>
                      <a:pPr marL="0" marR="59055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Xilligu ay xooluhu dhalaan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3576399"/>
                  </a:ext>
                </a:extLst>
              </a:tr>
              <a:tr h="20179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calafka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Heli Karo 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6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46490897"/>
                  </a:ext>
                </a:extLst>
              </a:tr>
              <a:tr h="374962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Canaha iyo Subaga la heli karo  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162194"/>
                  </a:ext>
                </a:extLst>
              </a:tr>
              <a:tr h="22096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Xiliyada Ugu fican Iibka Xolaha 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X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5313848"/>
                  </a:ext>
                </a:extLst>
              </a:tr>
              <a:tr h="381345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xooluhu ka hayaaman degaanka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4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795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0567485"/>
                  </a:ext>
                </a:extLst>
              </a:tr>
              <a:tr h="381345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Cudurada xoolaha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CB9C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3799399"/>
                  </a:ext>
                </a:extLst>
              </a:tr>
              <a:tr h="22096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Gaajada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981444"/>
                  </a:ext>
                </a:extLst>
              </a:tr>
              <a:tr h="382586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 Cudurada  dadka ku dhaca ay badan yihiin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5749572"/>
                  </a:ext>
                </a:extLst>
              </a:tr>
              <a:tr h="381345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Wakhtiyada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beero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dalagyada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daruuriga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ah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96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31940"/>
                  </a:ext>
                </a:extLst>
              </a:tr>
              <a:tr h="220960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Xiliga goosashada beeraha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29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591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58042805"/>
                  </a:ext>
                </a:extLst>
              </a:tr>
              <a:tr h="220960">
                <a:tc>
                  <a:txBody>
                    <a:bodyPr/>
                    <a:lstStyle/>
                    <a:p>
                      <a:pPr marL="62230" marR="0" indent="-635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Xilliyada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guurka</a:t>
                      </a: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Badan </a:t>
                      </a:r>
                      <a:r>
                        <a:rPr lang="en-US" sz="9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yahay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XX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37640904"/>
                  </a:ext>
                </a:extLst>
              </a:tr>
              <a:tr h="20179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Xilyada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Wax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aad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Amaahdo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X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258976"/>
                  </a:ext>
                </a:extLst>
              </a:tr>
              <a:tr h="20179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Wakhtiyada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Iskoolka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dhigto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8433524"/>
                  </a:ext>
                </a:extLst>
              </a:tr>
              <a:tr h="201794">
                <a:tc>
                  <a:txBody>
                    <a:bodyPr/>
                    <a:lstStyle/>
                    <a:p>
                      <a:pPr marL="5588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365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3492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842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57785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556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93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4295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620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7648" marR="0" marT="23523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9114599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8FA9844A-E0FC-4F98-9732-6FC9F60AEE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3889" y="578427"/>
            <a:ext cx="3176291" cy="2005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693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1">
            <a:extLst>
              <a:ext uri="{FF2B5EF4-FFF2-40B4-BE49-F238E27FC236}">
                <a16:creationId xmlns:a16="http://schemas.microsoft.com/office/drawing/2014/main" id="{7E3A99CF-ABAA-43E8-BD7B-568323588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6372" y="595941"/>
            <a:ext cx="5915025" cy="1223338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en-GB" sz="2800" b="1" dirty="0" err="1">
                <a:solidFill>
                  <a:schemeClr val="bg1"/>
                </a:solidFill>
              </a:rPr>
              <a:t>Hayadaha</a:t>
            </a:r>
            <a:r>
              <a:rPr lang="en-GB" sz="2800" b="1" dirty="0">
                <a:solidFill>
                  <a:schemeClr val="bg1"/>
                </a:solidFill>
              </a:rPr>
              <a:t>/</a:t>
            </a:r>
            <a:r>
              <a:rPr lang="en-GB" sz="2800" b="1" dirty="0" err="1">
                <a:solidFill>
                  <a:schemeClr val="bg1"/>
                </a:solidFill>
              </a:rPr>
              <a:t>Ururada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r>
              <a:rPr lang="en-GB" sz="2800" b="1" dirty="0" err="1">
                <a:solidFill>
                  <a:schemeClr val="bg1"/>
                </a:solidFill>
              </a:rPr>
              <a:t>Tuulada</a:t>
            </a:r>
            <a:r>
              <a:rPr lang="en-GB" sz="2800" b="1" dirty="0">
                <a:solidFill>
                  <a:schemeClr val="bg1"/>
                </a:solidFill>
              </a:rPr>
              <a:t> Ka </a:t>
            </a:r>
            <a:r>
              <a:rPr lang="en-GB" sz="2800" b="1" dirty="0" err="1">
                <a:solidFill>
                  <a:schemeClr val="bg1"/>
                </a:solidFill>
              </a:rPr>
              <a:t>Shaqeeya</a:t>
            </a:r>
            <a:r>
              <a:rPr lang="en-GB" sz="2800" b="1" dirty="0">
                <a:solidFill>
                  <a:schemeClr val="bg1"/>
                </a:solidFill>
              </a:rPr>
              <a:t> </a:t>
            </a:r>
            <a:endParaRPr lang="en-KE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16BD82F-DE0B-420C-9B69-DE8B401CF77A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575148118"/>
              </p:ext>
            </p:extLst>
          </p:nvPr>
        </p:nvGraphicFramePr>
        <p:xfrm>
          <a:off x="2715491" y="2036813"/>
          <a:ext cx="4281054" cy="63980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61782">
                  <a:extLst>
                    <a:ext uri="{9D8B030D-6E8A-4147-A177-3AD203B41FA5}">
                      <a16:colId xmlns:a16="http://schemas.microsoft.com/office/drawing/2014/main" val="1763180389"/>
                    </a:ext>
                  </a:extLst>
                </a:gridCol>
                <a:gridCol w="1919272">
                  <a:extLst>
                    <a:ext uri="{9D8B030D-6E8A-4147-A177-3AD203B41FA5}">
                      <a16:colId xmlns:a16="http://schemas.microsoft.com/office/drawing/2014/main" val="855513320"/>
                    </a:ext>
                  </a:extLst>
                </a:gridCol>
              </a:tblGrid>
              <a:tr h="302294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Ururka amma Hayada lad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>
                          <a:effectLst/>
                        </a:rPr>
                        <a:t>Shaqooyinka Muhimka ah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315375495"/>
                  </a:ext>
                </a:extLst>
              </a:tr>
              <a:tr h="618540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Hayada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Cuntada</a:t>
                      </a:r>
                      <a:r>
                        <a:rPr lang="en-US" sz="1100" kern="1200" dirty="0">
                          <a:effectLst/>
                        </a:rPr>
                        <a:t>  </a:t>
                      </a:r>
                      <a:r>
                        <a:rPr lang="en-US" sz="1100" kern="1200" dirty="0" err="1">
                          <a:effectLst/>
                        </a:rPr>
                        <a:t>Aduunka</a:t>
                      </a:r>
                      <a:r>
                        <a:rPr lang="en-US" sz="1100" kern="1200" dirty="0">
                          <a:effectLst/>
                        </a:rPr>
                        <a:t> /GAVO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Taagero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cunto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quudinta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ardayda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tageero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lacageed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dhismaha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dahaam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biyood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2431744182"/>
                  </a:ext>
                </a:extLst>
              </a:tr>
              <a:tr h="563642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GIZ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Dib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uhabayn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berkad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tageerada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dhanka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beeraha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ah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544683159"/>
                  </a:ext>
                </a:extLst>
              </a:tr>
              <a:tr h="679940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Hayada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bisha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cas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Agabka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fayadhowrka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wacyigalin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caafimaad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taagero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lacageed</a:t>
                      </a:r>
                      <a:r>
                        <a:rPr lang="en-US" sz="1100" kern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2506654085"/>
                  </a:ext>
                </a:extLst>
              </a:tr>
              <a:tr h="541948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NRC</a:t>
                      </a: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1200" dirty="0" err="1">
                          <a:effectLst/>
                        </a:rPr>
                        <a:t>Dhismaha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dugsi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iyo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tobabarka</a:t>
                      </a:r>
                      <a:r>
                        <a:rPr lang="en-US" sz="1100" kern="1200" dirty="0">
                          <a:effectLst/>
                        </a:rPr>
                        <a:t> </a:t>
                      </a:r>
                      <a:r>
                        <a:rPr lang="en-US" sz="1100" kern="1200" dirty="0" err="1">
                          <a:effectLst/>
                        </a:rPr>
                        <a:t>macalimiinta</a:t>
                      </a:r>
                      <a:r>
                        <a:rPr lang="en-US" sz="1100" kern="1200" dirty="0">
                          <a:effectLst/>
                        </a:rPr>
                        <a:t>  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534982747"/>
                  </a:ext>
                </a:extLst>
              </a:tr>
              <a:tr h="461102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Wasaarada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Waxbarashada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Dhismaha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dugsiga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mushaharka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macalimiinta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qalabaynta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dugsiga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1772424549"/>
                  </a:ext>
                </a:extLst>
              </a:tr>
              <a:tr h="579629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Badbadada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Caruurta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Dib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udhiska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dugsiga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dirayska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ardayda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agabka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ka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hotaga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xanuunka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COVID ka </a:t>
                      </a: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703375693"/>
                  </a:ext>
                </a:extLst>
              </a:tr>
              <a:tr h="473653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Hayada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Horumarinta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Beeraha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(ADO)</a:t>
                      </a: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Moosas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carro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guurka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ka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hortaga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dhismaha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suuliyaal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685833259"/>
                  </a:ext>
                </a:extLst>
              </a:tr>
              <a:tr h="472786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Wasaarada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horumarinta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beeraha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sacdood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qodaal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ah</a:t>
                      </a: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4083434399"/>
                  </a:ext>
                </a:extLst>
              </a:tr>
              <a:tr h="342534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TAWFIQ</a:t>
                      </a: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shaqynta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iibka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caanaha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iskashatooyink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dumarak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3112571540"/>
                  </a:ext>
                </a:extLst>
              </a:tr>
              <a:tr h="455675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Nabad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Caano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ganacsiga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xoolaha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709696703"/>
                  </a:ext>
                </a:extLst>
              </a:tr>
              <a:tr h="881152"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Soo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qaado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6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Ururinta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iibinta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caanaha</a:t>
                      </a:r>
                      <a:r>
                        <a:rPr lang="en-US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29874" marR="29874" marT="8455" marB="0"/>
                </a:tc>
                <a:extLst>
                  <a:ext uri="{0D108BD9-81ED-4DB2-BD59-A6C34878D82A}">
                    <a16:rowId xmlns:a16="http://schemas.microsoft.com/office/drawing/2014/main" val="4010739638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54EEA2C9-2FD2-4431-B5AF-48093E86C0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001901"/>
            <a:ext cx="2743201" cy="4105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3276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93060-F05B-0760-FDDE-B67E14E9B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284" y="70465"/>
            <a:ext cx="6099433" cy="303656"/>
          </a:xfrm>
          <a:solidFill>
            <a:srgbClr val="002060"/>
          </a:solidFill>
        </p:spPr>
        <p:txBody>
          <a:bodyPr>
            <a:normAutofit/>
          </a:bodyPr>
          <a:lstStyle/>
          <a:p>
            <a:r>
              <a:rPr lang="en-GB" sz="1400" b="1" dirty="0" err="1">
                <a:solidFill>
                  <a:schemeClr val="bg1"/>
                </a:solidFill>
              </a:rPr>
              <a:t>Howlaha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Waxqabad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Laga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Maalgalinayo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Barwaaqo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endParaRPr lang="en-KE" sz="1400" b="1" dirty="0">
              <a:solidFill>
                <a:schemeClr val="bg1"/>
              </a:solidFill>
            </a:endParaRPr>
          </a:p>
        </p:txBody>
      </p:sp>
      <p:sp>
        <p:nvSpPr>
          <p:cNvPr id="8" name="Rectangle 1">
            <a:extLst>
              <a:ext uri="{FF2B5EF4-FFF2-40B4-BE49-F238E27FC236}">
                <a16:creationId xmlns:a16="http://schemas.microsoft.com/office/drawing/2014/main" id="{FEC0A975-ECB7-3869-7B28-6736B2B9C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01445" y="981774"/>
            <a:ext cx="1041747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KE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B39EC84-D576-D1A2-49C2-A05FFAA66F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6364914"/>
              </p:ext>
            </p:extLst>
          </p:nvPr>
        </p:nvGraphicFramePr>
        <p:xfrm>
          <a:off x="379283" y="513170"/>
          <a:ext cx="6099433" cy="879222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00766">
                  <a:extLst>
                    <a:ext uri="{9D8B030D-6E8A-4147-A177-3AD203B41FA5}">
                      <a16:colId xmlns:a16="http://schemas.microsoft.com/office/drawing/2014/main" val="3880708758"/>
                    </a:ext>
                  </a:extLst>
                </a:gridCol>
                <a:gridCol w="4498667">
                  <a:extLst>
                    <a:ext uri="{9D8B030D-6E8A-4147-A177-3AD203B41FA5}">
                      <a16:colId xmlns:a16="http://schemas.microsoft.com/office/drawing/2014/main" val="542907988"/>
                    </a:ext>
                  </a:extLst>
                </a:gridCol>
              </a:tblGrid>
              <a:tr h="269964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Howlaha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waxqabad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Faahfahinta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Waxqabadyada</a:t>
                      </a:r>
                      <a:r>
                        <a:rPr lang="en-US" sz="1050" b="1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 (quantities, hectares…)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7873150"/>
                  </a:ext>
                </a:extLst>
              </a:tr>
              <a:tr h="1047830"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Dhismaha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Dhaam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Biyood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Cusub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Dhismaha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Dhaam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biyood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cusub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leh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cabirka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40m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balaca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40m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dhererka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3.16 m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joog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kasoo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dhigayo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qarbidka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Samaynta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kayd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loodhisay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qasabadaha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cabo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1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dararka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qolalka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waardiyaha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alaabta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kaydiyo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looga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saarayo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nidaamka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cadceeda</a:t>
                      </a:r>
                      <a:endParaRPr lang="en-GB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gudiga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maamulka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4223979279"/>
                  </a:ext>
                </a:extLst>
              </a:tr>
              <a:tr h="404946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Dhismaha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Xarun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Caafimaad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Dhismaha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Xarunta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Caafimadka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777381642"/>
                  </a:ext>
                </a:extLst>
              </a:tr>
              <a:tr h="539928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Toabarida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agab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siinta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daryelayasha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caafimaadka</a:t>
                      </a:r>
                      <a:r>
                        <a:rPr lang="en-GB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Taagero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tobabaro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dawooyinka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agabka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xooloaha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lasiiyo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daryeelayaasha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caafimadka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xoolaha</a:t>
                      </a:r>
                      <a:r>
                        <a:rPr lang="en-GB" sz="1050" dirty="0">
                          <a:ln>
                            <a:noFill/>
                          </a:ln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437688071"/>
                  </a:ext>
                </a:extLst>
              </a:tr>
              <a:tr h="523915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uqaadista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soosaarista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calafka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marL="0" marR="0" lvl="0" indent="-22860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la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dhiso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lana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8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iskaashatada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saarista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calafka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lagana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taagero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xidhiidha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kor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uqaadista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waxsoosaarka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xoolaha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farsamayntisa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480412258"/>
                  </a:ext>
                </a:extLst>
              </a:tr>
              <a:tr h="404946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Dib u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xoolaynta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qoysaska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nugul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loo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450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adhi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30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damerood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30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qoysaska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nugul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ee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bulshada</a:t>
                      </a:r>
                      <a:r>
                        <a:rPr lang="en-US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607548470"/>
                  </a:ext>
                </a:extLst>
              </a:tr>
              <a:tr h="728506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uqaadista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xirfadaha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dahqashada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shinida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khayradleda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lasiiyo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sanaduuqda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shinida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dirays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galoofisyada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qiijiyyaasha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15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qoys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danyara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ay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ku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jiraan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8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qoysk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dumar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hogaminayaan</a:t>
                      </a:r>
                      <a:endParaRPr lang="en-US" sz="10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Tobabarka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dhaqashada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shinida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maraaynta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gurashada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malabka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iyo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maraaynta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dibuhagaajinta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sanduuqayda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shinida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indent="-228600"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Ka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warhaynta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suuq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gaynta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waxsoosaarka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5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shinida</a:t>
                      </a:r>
                      <a:r>
                        <a:rPr lang="en-US" sz="105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442744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Hababka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Caradda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Moosaska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ilaaliya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carrada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dhararkodu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yahay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14,800 (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udhiganta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75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hiktar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),)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80 m3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moosaska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dhagaxa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(u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dhiganta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5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hiktar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)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6413941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iskaashato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beeralay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toabarida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iskaashato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beeralay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inloo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samaeeyo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hagaha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xeerhoosaadka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iskaashatada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4899242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xarun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lagu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isugu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keeno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caanaha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ladhiso1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xarun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isugu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keeno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caanaha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leh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qaboojiye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shaqaynyna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nidaamka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cadceeda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.</a:t>
                      </a: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dubarido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dhigo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iskaashato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dumarka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sahqeeysta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suuqgaynta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caanaha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sidoo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kalana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agabka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nadaafada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caanaha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isticmaalo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9531778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Kor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uqaadista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dhaqashada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digaaga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ibinta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qaybint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100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nooca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digaaga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adkaysiga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u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leh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cimilada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adag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20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( 5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xabo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qoyskiba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). </a:t>
                      </a: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guryaha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digaaga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casri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meelaha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ay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xerodaan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quudiyayaal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melaha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ay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cabayaan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lasiiyo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itusoo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u=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itaabsi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saabsan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dhaqashada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digaaga</a:t>
                      </a:r>
                      <a:endParaRPr lang="en-GB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2557134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Taagerada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Agabka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Taageerada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abuur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tayadisu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sarayso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agabka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gacanta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maishinada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alsiiyo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50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beeralay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Toabaro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la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xidhiidha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nidaamka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fiican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ee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waxberashada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;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maaraynta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xanuunada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cayayaanada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beeraha</a:t>
                      </a:r>
                      <a:endParaRPr lang="en-GB" sz="105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qarbadada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biyaha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roobka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kaydsado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lasiiyo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10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beeralay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34029287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Taageerada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girgirayaasha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madhxiya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In loo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150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qoys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girgiyaasha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tamarta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madhxiya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1269175196"/>
                  </a:ext>
                </a:extLst>
              </a:tr>
              <a:tr h="20605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Maaraynta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khayraadka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dabiiciga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ah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Diyaarinta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hagaha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,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doorashada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ka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qayb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galayaasha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bixinta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bixinata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xarunta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bandhiga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40363939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Dib-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usoo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celinta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daaqsimeedka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Dib-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usiidhinta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dhuldaaqsimeedka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( 1000kg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oo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lagu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siidhiyo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83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hiktar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)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1351693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-2286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Guddi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Maamusha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US" sz="1050" b="1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daaqsimeedka</a:t>
                      </a:r>
                      <a:r>
                        <a:rPr lang="en-US" sz="1050" b="1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endParaRPr lang="en-KE" sz="1050" b="1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ea typeface="Arial Unicode MS"/>
                        <a:cs typeface="Arial Unicode MS"/>
                      </a:endParaRPr>
                    </a:p>
                  </a:txBody>
                  <a:tcPr marL="64912" marR="64912" marT="0" marB="0" anchor="ctr"/>
                </a:tc>
                <a:tc>
                  <a:txBody>
                    <a:bodyPr/>
                    <a:lstStyle/>
                    <a:p>
                      <a:pPr indent="-228600"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Dhisida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iyo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tobabarida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gudi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maamulka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dhul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  <a:r>
                        <a:rPr lang="en-GB" sz="105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daasmieedka</a:t>
                      </a:r>
                      <a:r>
                        <a:rPr lang="en-GB" sz="105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ea typeface="Arial Unicode MS"/>
                          <a:cs typeface="Arial Unicode MS"/>
                        </a:rPr>
                        <a:t> </a:t>
                      </a:r>
                    </a:p>
                  </a:txBody>
                  <a:tcPr marL="64912" marR="64912" marT="0" marB="0" anchor="ctr"/>
                </a:tc>
                <a:extLst>
                  <a:ext uri="{0D108BD9-81ED-4DB2-BD59-A6C34878D82A}">
                    <a16:rowId xmlns:a16="http://schemas.microsoft.com/office/drawing/2014/main" val="22353123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6589498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D05D4E-C37E-4A78-B6E7-820A3FB249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2306" y="866692"/>
            <a:ext cx="6546301" cy="721737"/>
          </a:xfrm>
          <a:solidFill>
            <a:srgbClr val="002060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b="1" dirty="0" err="1">
                <a:solidFill>
                  <a:schemeClr val="bg1"/>
                </a:solidFill>
              </a:rPr>
              <a:t>Howlaha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r>
              <a:rPr lang="en-GB" sz="1400" b="1" dirty="0" err="1">
                <a:solidFill>
                  <a:schemeClr val="bg1"/>
                </a:solidFill>
              </a:rPr>
              <a:t>ee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hortabinta</a:t>
            </a:r>
            <a:r>
              <a:rPr lang="en-GB" sz="1400" b="1" dirty="0">
                <a:solidFill>
                  <a:schemeClr val="bg1"/>
                </a:solidFill>
              </a:rPr>
              <a:t> u </a:t>
            </a:r>
            <a:r>
              <a:rPr lang="en-GB" sz="1400" b="1" dirty="0" err="1">
                <a:solidFill>
                  <a:schemeClr val="bg1"/>
                </a:solidFill>
              </a:rPr>
              <a:t>leh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tuulada</a:t>
            </a:r>
            <a:r>
              <a:rPr lang="en-GB" sz="1400" b="1" dirty="0">
                <a:solidFill>
                  <a:schemeClr val="bg1"/>
                </a:solidFill>
              </a:rPr>
              <a:t>:  </a:t>
            </a:r>
            <a:r>
              <a:rPr lang="en-GB" sz="1400" b="1" dirty="0" err="1">
                <a:solidFill>
                  <a:schemeClr val="bg1"/>
                </a:solidFill>
              </a:rPr>
              <a:t>maalgelinta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looga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raadinaayo</a:t>
            </a:r>
            <a:r>
              <a:rPr lang="en-GB" sz="1400" b="1" dirty="0">
                <a:solidFill>
                  <a:schemeClr val="bg1"/>
                </a:solidFill>
              </a:rPr>
              <a:t> </a:t>
            </a:r>
            <a:r>
              <a:rPr lang="en-GB" sz="1400" b="1" dirty="0" err="1">
                <a:solidFill>
                  <a:schemeClr val="bg1"/>
                </a:solidFill>
              </a:rPr>
              <a:t>mashruucada</a:t>
            </a:r>
            <a:r>
              <a:rPr lang="en-GB" sz="1400" b="1" dirty="0">
                <a:solidFill>
                  <a:schemeClr val="bg1"/>
                </a:solidFill>
              </a:rPr>
              <a:t> kale </a:t>
            </a:r>
            <a:endParaRPr lang="en-KE" sz="1400" b="1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4F937E7-9425-47DE-88B7-B5BFEF76B5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8029724"/>
              </p:ext>
            </p:extLst>
          </p:nvPr>
        </p:nvGraphicFramePr>
        <p:xfrm>
          <a:off x="212305" y="1652436"/>
          <a:ext cx="6546301" cy="64663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8382">
                  <a:extLst>
                    <a:ext uri="{9D8B030D-6E8A-4147-A177-3AD203B41FA5}">
                      <a16:colId xmlns:a16="http://schemas.microsoft.com/office/drawing/2014/main" val="1955829088"/>
                    </a:ext>
                  </a:extLst>
                </a:gridCol>
                <a:gridCol w="4927919">
                  <a:extLst>
                    <a:ext uri="{9D8B030D-6E8A-4147-A177-3AD203B41FA5}">
                      <a16:colId xmlns:a16="http://schemas.microsoft.com/office/drawing/2014/main" val="1263554927"/>
                    </a:ext>
                  </a:extLst>
                </a:gridCol>
              </a:tblGrid>
              <a:tr h="874921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Caqabadaha Gaarka Ah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Waxa Loo Bahanyahay in Laga Qabto </a:t>
                      </a:r>
                      <a:endParaRPr lang="en-US" sz="100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179405563"/>
                  </a:ext>
                </a:extLst>
              </a:tr>
              <a:tr h="1042546">
                <a:tc>
                  <a:txBody>
                    <a:bodyPr/>
                    <a:lstStyle/>
                    <a:p>
                      <a:pPr marL="0" marR="0" algn="l" defTabSz="685800" rtl="0" eaLnBrk="1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Helitaanka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Adeeg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waxbarasho</a:t>
                      </a:r>
                      <a:endParaRPr lang="en-US" sz="10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In la </a:t>
                      </a:r>
                      <a:r>
                        <a:rPr lang="en-US" sz="1100" dirty="0" err="1">
                          <a:effectLst/>
                        </a:rPr>
                        <a:t>dhiso</a:t>
                      </a:r>
                      <a:r>
                        <a:rPr lang="en-US" sz="1100" dirty="0">
                          <a:effectLst/>
                        </a:rPr>
                        <a:t>, </a:t>
                      </a:r>
                      <a:r>
                        <a:rPr lang="en-US" sz="1100" dirty="0" err="1">
                          <a:effectLst/>
                        </a:rPr>
                        <a:t>lagana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sahqaysiyo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dugsi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sare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846723804"/>
                  </a:ext>
                </a:extLst>
              </a:tr>
              <a:tr h="1385974">
                <a:tc>
                  <a:txBody>
                    <a:bodyPr/>
                    <a:lstStyle/>
                    <a:p>
                      <a:pPr marL="0" marR="0" algn="l" defTabSz="685800" rtl="0" eaLnBrk="1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Tayo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xumo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adeega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0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waxbarashada</a:t>
                      </a:r>
                      <a:r>
                        <a:rPr lang="en-US" sz="10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Dhismaha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dayrka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dugsiga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cagaarinta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garoonka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kubada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1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cagta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020519873"/>
                  </a:ext>
                </a:extLst>
              </a:tr>
              <a:tr h="123064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Jiritaan</a:t>
                      </a:r>
                      <a:r>
                        <a:rPr lang="en-US" sz="1100" dirty="0">
                          <a:effectLst/>
                        </a:rPr>
                        <a:t> la, </a:t>
                      </a:r>
                      <a:r>
                        <a:rPr lang="en-US" sz="1100" dirty="0" err="1">
                          <a:effectLst/>
                        </a:rPr>
                        <a:t>aanta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fursadaha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tobabarada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xirfadaha</a:t>
                      </a:r>
                      <a:endParaRPr lang="en-US" sz="1000" dirty="0">
                        <a:effectLst/>
                      </a:endParaRP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effectLst/>
                        </a:rPr>
                        <a:t>Qabuurista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fursado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tobabaro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farsmooyinka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gacanta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iyo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abuurista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xarumo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farsamo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gacmeed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endParaRPr lang="en-US" sz="10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2239321676"/>
                  </a:ext>
                </a:extLst>
              </a:tr>
              <a:tr h="96612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Jiritaan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la,aanta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adeegyadda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caafimadka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Qalabaynta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adeega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caafimaadka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dawooyinka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mushaharaadka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shaqalaha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985510875"/>
                  </a:ext>
                </a:extLst>
              </a:tr>
              <a:tr h="96612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effectLst/>
                        </a:rPr>
                        <a:t>Dabargoynta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iyo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maaraynta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dhirta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degaanka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ku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  <a:r>
                        <a:rPr lang="en-US" sz="1000" dirty="0" err="1">
                          <a:effectLst/>
                        </a:rPr>
                        <a:t>faafa</a:t>
                      </a:r>
                      <a:r>
                        <a:rPr lang="en-US" sz="1000" dirty="0">
                          <a:effectLst/>
                        </a:rPr>
                        <a:t> </a:t>
                      </a:r>
                    </a:p>
                  </a:txBody>
                  <a:tcPr marL="63946" marR="0" marT="31370" marB="0"/>
                </a:tc>
                <a:tc>
                  <a:txBody>
                    <a:bodyPr/>
                    <a:lstStyle/>
                    <a:p>
                      <a:pPr marL="127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Kaqayb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qaadashada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abaabulka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bulshada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ee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dabargoynta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dhirta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kufaafta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degaanka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la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helo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hab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isticmaalo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dhirtaa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loo </a:t>
                      </a:r>
                      <a:r>
                        <a:rPr lang="en-US" sz="10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xakameeyo</a:t>
                      </a:r>
                      <a:r>
                        <a:rPr lang="en-US" sz="10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L="63946" marR="0" marT="31370" marB="0"/>
                </a:tc>
                <a:extLst>
                  <a:ext uri="{0D108BD9-81ED-4DB2-BD59-A6C34878D82A}">
                    <a16:rowId xmlns:a16="http://schemas.microsoft.com/office/drawing/2014/main" val="32276827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2558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74BBC-0776-A9DC-0009-5F37CB8520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7" y="262229"/>
            <a:ext cx="5929313" cy="249835"/>
          </a:xfrm>
          <a:solidFill>
            <a:srgbClr val="002060"/>
          </a:solidFill>
        </p:spPr>
        <p:txBody>
          <a:bodyPr>
            <a:noAutofit/>
          </a:bodyPr>
          <a:lstStyle/>
          <a:p>
            <a:pPr algn="ctr"/>
            <a:r>
              <a:rPr lang="fi-FI" sz="1500" b="1" dirty="0">
                <a:solidFill>
                  <a:schemeClr val="bg1"/>
                </a:solidFill>
              </a:rPr>
              <a:t>Jaantuska Qorshaha Maalgelinta Tuulada oo Kooban </a:t>
            </a:r>
            <a:endParaRPr lang="en-KE" sz="1500" b="1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A81F14-F32B-406E-80AB-C826893F57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809" y="840384"/>
            <a:ext cx="4950381" cy="880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944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12041</TotalTime>
  <Words>1617</Words>
  <Application>Microsoft Office PowerPoint</Application>
  <PresentationFormat>A4 Paper (210x297 mm)</PresentationFormat>
  <Paragraphs>330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4" baseType="lpstr">
      <vt:lpstr>Aptos</vt:lpstr>
      <vt:lpstr>Aptos Display</vt:lpstr>
      <vt:lpstr>Arial</vt:lpstr>
      <vt:lpstr>Calibri</vt:lpstr>
      <vt:lpstr>Symbol</vt:lpstr>
      <vt:lpstr>Tahoma</vt:lpstr>
      <vt:lpstr>Times New Roman</vt:lpstr>
      <vt:lpstr>Office Theme</vt:lpstr>
      <vt:lpstr>PowerPoint Presentation</vt:lpstr>
      <vt:lpstr>PowerPoint Presentation</vt:lpstr>
      <vt:lpstr>Hayadaha/Ururada Tuulada Ka Shaqeeya </vt:lpstr>
      <vt:lpstr>Howlaha Waxqabad ee Laga Maalgalinayo Mashruuca Barwaaqo </vt:lpstr>
      <vt:lpstr>PowerPoint Presentation</vt:lpstr>
      <vt:lpstr>Jaantuska Qorshaha Maalgelinta Tuulada oo Kooban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King</dc:creator>
  <cp:lastModifiedBy>kamal abdi</cp:lastModifiedBy>
  <cp:revision>154</cp:revision>
  <dcterms:created xsi:type="dcterms:W3CDTF">2024-03-26T07:16:37Z</dcterms:created>
  <dcterms:modified xsi:type="dcterms:W3CDTF">2025-11-16T06:59:22Z</dcterms:modified>
</cp:coreProperties>
</file>