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BC7564-6911-4631-9CCC-2F62E2F68D91}" v="40" dt="2024-06-12T10:50:01.4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2928" y="9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0222" y="5937"/>
            <a:ext cx="464820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340225" algn="l"/>
              </a:tabLst>
            </a:pPr>
            <a:r>
              <a:rPr lang="en-US" altLang="x-non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x-non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Project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World Bank - Government of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Horumarinta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2024-2028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400" b="1" dirty="0" err="1">
                <a:latin typeface="Arial" panose="020B0604020202020204" pitchFamily="34" charset="0"/>
              </a:rPr>
              <a:t>Tuulada</a:t>
            </a:r>
            <a:r>
              <a:rPr lang="en-US" altLang="x-none" sz="1400" b="1" dirty="0">
                <a:latin typeface="Arial" panose="020B060402020202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</a:rPr>
              <a:t>Labi-Sagaale</a:t>
            </a:r>
            <a:r>
              <a:rPr lang="en-US" altLang="x-none" sz="1400" b="1" dirty="0">
                <a:latin typeface="Arial" panose="020B0604020202020204" pitchFamily="34" charset="0"/>
              </a:rPr>
              <a:t>, </a:t>
            </a:r>
            <a:r>
              <a:rPr lang="en-US" altLang="x-none" sz="1400" b="1" dirty="0" err="1">
                <a:latin typeface="Arial" panose="020B0604020202020204" pitchFamily="34" charset="0"/>
              </a:rPr>
              <a:t>Degmada</a:t>
            </a:r>
            <a:r>
              <a:rPr lang="en-US" altLang="x-none" sz="1400" b="1" dirty="0">
                <a:latin typeface="Arial" panose="020B0604020202020204" pitchFamily="34" charset="0"/>
              </a:rPr>
              <a:t> Sabo </a:t>
            </a:r>
            <a:r>
              <a:rPr lang="en-US" altLang="x-none" sz="1400" b="1" dirty="0" err="1">
                <a:latin typeface="Arial" panose="020B0604020202020204" pitchFamily="34" charset="0"/>
              </a:rPr>
              <a:t>Wanaag</a:t>
            </a:r>
            <a:r>
              <a:rPr lang="en-US" altLang="x-none" sz="1400" b="1" dirty="0">
                <a:latin typeface="Arial" panose="020B0604020202020204" pitchFamily="34" charset="0"/>
              </a:rPr>
              <a:t>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Ee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Gobolka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Maroodi-Jeex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. </a:t>
            </a:r>
            <a:endParaRPr lang="en-US" altLang="x-none" sz="1400" dirty="0">
              <a:solidFill>
                <a:srgbClr val="004AAC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451728" y="1325610"/>
            <a:ext cx="607015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Xarun</a:t>
            </a:r>
            <a:r>
              <a:rPr lang="en-US" sz="1200" b="1" dirty="0"/>
              <a:t> </a:t>
            </a:r>
            <a:r>
              <a:rPr lang="en-US" sz="1200" b="1" dirty="0" err="1"/>
              <a:t>Biyoodka</a:t>
            </a:r>
            <a:r>
              <a:rPr lang="x-none" sz="1200" b="1" dirty="0"/>
              <a:t>:</a:t>
            </a:r>
            <a:r>
              <a:rPr lang="x-none" sz="1200" dirty="0"/>
              <a:t> 	</a:t>
            </a:r>
            <a:r>
              <a:rPr lang="en-GB" sz="1200" dirty="0" err="1"/>
              <a:t>Dayactirka</a:t>
            </a:r>
            <a:r>
              <a:rPr lang="en-GB" sz="1200" dirty="0"/>
              <a:t> </a:t>
            </a:r>
            <a:r>
              <a:rPr lang="en-GB" sz="1200" dirty="0" err="1"/>
              <a:t>Dhaamka</a:t>
            </a:r>
            <a:r>
              <a:rPr lang="en-GB" sz="1200" dirty="0"/>
              <a:t>.</a:t>
            </a:r>
          </a:p>
          <a:p>
            <a:pPr algn="just"/>
            <a:r>
              <a:rPr lang="en-US" sz="1200" b="1" dirty="0" err="1"/>
              <a:t>Goobta</a:t>
            </a:r>
            <a:r>
              <a:rPr lang="en-US" sz="1200" b="1" dirty="0"/>
              <a:t> </a:t>
            </a:r>
            <a:r>
              <a:rPr lang="x-none" sz="1200" b="1" dirty="0"/>
              <a:t>:</a:t>
            </a:r>
            <a:r>
              <a:rPr lang="en-GB" sz="1200" dirty="0"/>
              <a:t> 138km </a:t>
            </a:r>
            <a:r>
              <a:rPr lang="en-GB" sz="1200" dirty="0" err="1"/>
              <a:t>Koonfurta</a:t>
            </a:r>
            <a:r>
              <a:rPr lang="en-GB" sz="1200" dirty="0"/>
              <a:t> </a:t>
            </a:r>
            <a:r>
              <a:rPr lang="en-GB" sz="1200" dirty="0" err="1"/>
              <a:t>Hargeisa</a:t>
            </a:r>
            <a:r>
              <a:rPr lang="en-GB" sz="1200" dirty="0"/>
              <a:t>, </a:t>
            </a:r>
            <a:r>
              <a:rPr lang="en-GB" sz="1200" dirty="0" err="1"/>
              <a:t>dhanka</a:t>
            </a:r>
            <a:r>
              <a:rPr lang="en-GB" sz="1200" dirty="0"/>
              <a:t> </a:t>
            </a:r>
            <a:r>
              <a:rPr lang="en-GB" sz="1200" dirty="0" err="1"/>
              <a:t>xadka</a:t>
            </a:r>
            <a:r>
              <a:rPr lang="en-GB" sz="1200" dirty="0"/>
              <a:t> </a:t>
            </a:r>
            <a:r>
              <a:rPr lang="en-GB" sz="1200" dirty="0" err="1"/>
              <a:t>itoobiya</a:t>
            </a:r>
            <a:r>
              <a:rPr lang="en-GB" sz="1200" dirty="0"/>
              <a:t>  </a:t>
            </a:r>
            <a:r>
              <a:rPr lang="x-none" sz="1200" b="1" dirty="0"/>
              <a:t>GPS:</a:t>
            </a:r>
            <a:r>
              <a:rPr lang="x-none" sz="1200" dirty="0"/>
              <a:t> N: 8.80255, E:44,63168</a:t>
            </a:r>
            <a:endParaRPr lang="en-GB" sz="1200" dirty="0"/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x-none" sz="1200" b="1" dirty="0"/>
              <a:t>:</a:t>
            </a:r>
            <a:r>
              <a:rPr lang="en-GB" sz="1200" b="1" dirty="0"/>
              <a:t> </a:t>
            </a:r>
            <a:r>
              <a:rPr lang="en-GB" sz="1200" dirty="0"/>
              <a:t>1500 </a:t>
            </a:r>
            <a:r>
              <a:rPr lang="en-GB" sz="1200" dirty="0" err="1"/>
              <a:t>qoys</a:t>
            </a:r>
            <a:r>
              <a:rPr lang="en-GB" sz="1200" dirty="0"/>
              <a:t>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lagu</a:t>
            </a:r>
            <a:r>
              <a:rPr lang="en-GB" sz="1200" dirty="0"/>
              <a:t> </a:t>
            </a:r>
            <a:r>
              <a:rPr lang="en-GB" sz="1200" dirty="0" err="1"/>
              <a:t>daray</a:t>
            </a:r>
            <a:r>
              <a:rPr lang="en-GB" sz="1200" dirty="0"/>
              <a:t> </a:t>
            </a:r>
            <a:r>
              <a:rPr lang="en-GB" sz="1200" dirty="0" err="1"/>
              <a:t>reer</a:t>
            </a:r>
            <a:r>
              <a:rPr lang="en-GB" sz="1200" dirty="0"/>
              <a:t> </a:t>
            </a:r>
            <a:r>
              <a:rPr lang="en-GB" sz="1200" dirty="0" err="1"/>
              <a:t>guuraa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</a:t>
            </a:r>
            <a:r>
              <a:rPr lang="en-GB" sz="1200" dirty="0" err="1"/>
              <a:t>socoto</a:t>
            </a:r>
            <a:r>
              <a:rPr lang="en-GB" sz="1200" dirty="0"/>
              <a:t> ah  </a:t>
            </a:r>
            <a:r>
              <a:rPr lang="en-GB" sz="1200" b="1" dirty="0" err="1"/>
              <a:t>Tuulooyinka</a:t>
            </a:r>
            <a:r>
              <a:rPr lang="en-GB" sz="1200" b="1" dirty="0"/>
              <a:t> </a:t>
            </a:r>
            <a:r>
              <a:rPr lang="en-GB" sz="1200" b="1" dirty="0" err="1"/>
              <a:t>Hoos</a:t>
            </a:r>
            <a:r>
              <a:rPr lang="en-GB" sz="1200" b="1" dirty="0"/>
              <a:t> </a:t>
            </a:r>
            <a:r>
              <a:rPr lang="en-GB" sz="1200" b="1" dirty="0" err="1"/>
              <a:t>Yimaada</a:t>
            </a:r>
            <a:r>
              <a:rPr lang="en-GB" sz="1200" dirty="0"/>
              <a:t>: 9</a:t>
            </a:r>
            <a:r>
              <a:rPr lang="x-none" sz="1200" dirty="0"/>
              <a:t>	</a:t>
            </a:r>
            <a:endParaRPr lang="en-GB" sz="1200" dirty="0"/>
          </a:p>
          <a:p>
            <a:pPr algn="just"/>
            <a:r>
              <a:rPr lang="en-US" sz="1200" b="1" dirty="0" err="1"/>
              <a:t>Ilaha</a:t>
            </a:r>
            <a:r>
              <a:rPr lang="en-US" sz="1200" b="1" dirty="0"/>
              <a:t> </a:t>
            </a:r>
            <a:r>
              <a:rPr lang="en-US" sz="1200" b="1" dirty="0" err="1"/>
              <a:t>Dhaqaalaha</a:t>
            </a:r>
            <a:r>
              <a:rPr lang="en-US" sz="1200" b="1" dirty="0"/>
              <a:t> </a:t>
            </a:r>
            <a:r>
              <a:rPr lang="x-none" sz="1200" dirty="0"/>
              <a:t>:</a:t>
            </a:r>
            <a:r>
              <a:rPr lang="en-GB" sz="1200" dirty="0"/>
              <a:t> </a:t>
            </a:r>
            <a:r>
              <a:rPr lang="en-GB" sz="1200" dirty="0" err="1"/>
              <a:t>Xoolaha</a:t>
            </a:r>
            <a:r>
              <a:rPr lang="en-GB" sz="1200" dirty="0"/>
              <a:t> </a:t>
            </a:r>
            <a:r>
              <a:rPr lang="en-GB" sz="1200" dirty="0" err="1"/>
              <a:t>Nool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woxoogaa</a:t>
            </a:r>
            <a:r>
              <a:rPr lang="en-GB" sz="1200" dirty="0"/>
              <a:t> Beer </a:t>
            </a:r>
            <a:r>
              <a:rPr lang="en-GB" sz="1200" dirty="0" err="1"/>
              <a:t>Roobeedyo</a:t>
            </a:r>
            <a:r>
              <a:rPr lang="en-GB" sz="1200" dirty="0"/>
              <a:t> ah.</a:t>
            </a:r>
            <a:endParaRPr lang="x-none" sz="1200" dirty="0"/>
          </a:p>
          <a:p>
            <a:pPr algn="just"/>
            <a:r>
              <a:rPr lang="en-US" sz="1200" b="1" dirty="0" err="1"/>
              <a:t>Hogaanka</a:t>
            </a:r>
            <a:r>
              <a:rPr lang="x-none" sz="1200" b="1" dirty="0"/>
              <a:t>:</a:t>
            </a:r>
            <a:r>
              <a:rPr lang="en-GB" sz="1200" b="1" dirty="0"/>
              <a:t> </a:t>
            </a:r>
            <a:r>
              <a:rPr lang="en-GB" sz="1200" dirty="0" err="1"/>
              <a:t>Guddiga</a:t>
            </a:r>
            <a:r>
              <a:rPr lang="en-GB" sz="1200" dirty="0"/>
              <a:t> </a:t>
            </a:r>
            <a:r>
              <a:rPr lang="en-GB" sz="1200" dirty="0" err="1"/>
              <a:t>Horumarinta</a:t>
            </a:r>
            <a:r>
              <a:rPr lang="en-GB" sz="1200" dirty="0"/>
              <a:t> </a:t>
            </a:r>
            <a:r>
              <a:rPr lang="en-GB" sz="1200" dirty="0" err="1"/>
              <a:t>Tuulada</a:t>
            </a:r>
            <a:r>
              <a:rPr lang="en-GB" sz="1200" dirty="0"/>
              <a:t> (X men, X women)</a:t>
            </a:r>
            <a:endParaRPr lang="x-non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622882"/>
              </p:ext>
            </p:extLst>
          </p:nvPr>
        </p:nvGraphicFramePr>
        <p:xfrm>
          <a:off x="251770" y="2564531"/>
          <a:ext cx="6606229" cy="748932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04008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502221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163073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Hiigsiga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Bulshada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(</a:t>
                      </a:r>
                      <a:r>
                        <a:rPr lang="x-none" sz="1200" b="1">
                          <a:solidFill>
                            <a:schemeClr val="bg1"/>
                          </a:solidFill>
                          <a:effectLst/>
                        </a:rPr>
                        <a:t>Community Vision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endParaRPr lang="x-non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3049545">
                <a:tc gridSpan="2">
                  <a:txBody>
                    <a:bodyPr/>
                    <a:lstStyle/>
                    <a:p>
                      <a:pPr marL="180000" marR="252095" algn="just"/>
                      <a:r>
                        <a:rPr lang="en-US" sz="1100" b="1" baseline="0" dirty="0" err="1">
                          <a:effectLst/>
                        </a:rPr>
                        <a:t>Filashada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Guud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Ee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Bulshada</a:t>
                      </a:r>
                      <a:r>
                        <a:rPr lang="x-none" sz="1100" dirty="0">
                          <a:effectLst/>
                        </a:rPr>
                        <a:t>:</a:t>
                      </a:r>
                      <a:r>
                        <a:rPr lang="en-GB" sz="1100" dirty="0">
                          <a:effectLst/>
                        </a:rPr>
                        <a:t> In</a:t>
                      </a:r>
                      <a:r>
                        <a:rPr lang="en-GB" sz="1100" baseline="0" dirty="0">
                          <a:effectLst/>
                        </a:rPr>
                        <a:t> ay </a:t>
                      </a:r>
                      <a:r>
                        <a:rPr lang="en-GB" sz="1100" baseline="0" dirty="0" err="1">
                          <a:effectLst/>
                        </a:rPr>
                        <a:t>noqdaan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bulsho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ku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sugan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barwaaqo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waarta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taas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oo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hesha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biyo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nadiifa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sanadka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oo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daryeel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dhamaystiran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habab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waxbarasho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oo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hagaagsan</a:t>
                      </a:r>
                      <a:r>
                        <a:rPr lang="en-GB" sz="1100" baseline="0" dirty="0">
                          <a:effectLst/>
                        </a:rPr>
                        <a:t>, </a:t>
                      </a:r>
                      <a:r>
                        <a:rPr lang="en-GB" sz="1100" baseline="0" dirty="0" err="1">
                          <a:effectLst/>
                        </a:rPr>
                        <a:t>ilo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dekhli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oo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kala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duwan</a:t>
                      </a:r>
                      <a:r>
                        <a:rPr lang="en-GB" sz="1100" baseline="0" dirty="0">
                          <a:effectLst/>
                        </a:rPr>
                        <a:t>, </a:t>
                      </a:r>
                      <a:r>
                        <a:rPr lang="en-GB" sz="1100" baseline="0" dirty="0" err="1">
                          <a:effectLst/>
                        </a:rPr>
                        <a:t>iyadoo</a:t>
                      </a:r>
                      <a:r>
                        <a:rPr lang="en-GB" sz="1100" baseline="0" dirty="0">
                          <a:effectLst/>
                        </a:rPr>
                        <a:t> ay ka </a:t>
                      </a:r>
                      <a:r>
                        <a:rPr lang="en-GB" sz="1100" baseline="0" dirty="0" err="1">
                          <a:effectLst/>
                        </a:rPr>
                        <a:t>qayb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qaadanayaan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dadka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nugul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ee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deegaanka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ku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nool</a:t>
                      </a:r>
                      <a:r>
                        <a:rPr lang="en-GB" sz="1100" baseline="0" dirty="0">
                          <a:effectLst/>
                        </a:rPr>
                        <a:t>. </a:t>
                      </a:r>
                      <a:r>
                        <a:rPr lang="en-GB" sz="1100" baseline="0" dirty="0" err="1">
                          <a:effectLst/>
                        </a:rPr>
                        <a:t>Sidoo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kalana</a:t>
                      </a:r>
                      <a:r>
                        <a:rPr lang="en-GB" sz="1100" baseline="0" dirty="0">
                          <a:effectLst/>
                        </a:rPr>
                        <a:t> la </a:t>
                      </a:r>
                      <a:r>
                        <a:rPr lang="en-GB" sz="1100" baseline="0" dirty="0" err="1">
                          <a:effectLst/>
                        </a:rPr>
                        <a:t>soo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bandhigo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mushkiladaha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ilaalinta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deegaanka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haysta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korna</a:t>
                      </a:r>
                      <a:r>
                        <a:rPr lang="en-GB" sz="1100" baseline="0" dirty="0">
                          <a:effectLst/>
                        </a:rPr>
                        <a:t> loo </a:t>
                      </a:r>
                      <a:r>
                        <a:rPr lang="en-GB" sz="1100" baseline="0" dirty="0" err="1">
                          <a:effectLst/>
                        </a:rPr>
                        <a:t>qaado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dhaqashada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xoolaha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iyo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waxbeerista</a:t>
                      </a:r>
                      <a:r>
                        <a:rPr lang="en-GB" sz="1100" baseline="0" dirty="0">
                          <a:effectLst/>
                        </a:rPr>
                        <a:t>.</a:t>
                      </a:r>
                      <a:endParaRPr lang="x-none" sz="1100" dirty="0">
                        <a:effectLst/>
                      </a:endParaRPr>
                    </a:p>
                    <a:p>
                      <a:pPr marL="180000" marR="252095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Haweenka</a:t>
                      </a:r>
                      <a:r>
                        <a:rPr lang="en-GB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daryeel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umulisooyin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fiican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tabobaran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guryahooda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loogu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xidhiidhiyo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in loo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horumariyo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fayodhawrka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nadaafadda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ay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haweenka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tuuladda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xirfadda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tabobarka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jaaniskooda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shaqo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helista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kordhiyo</a:t>
                      </a:r>
                      <a:r>
                        <a:rPr lang="en-GB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x-none" sz="1100" dirty="0">
                        <a:effectLst/>
                      </a:endParaRPr>
                    </a:p>
                    <a:p>
                      <a:pPr algn="just"/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Haweenka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da’da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Yar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inay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dugsiyo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sare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qalabaysan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kobcinta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xirfadaha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xoojinta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dhaqaalaha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daryeelka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umulisooyin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cilmiyeysan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tabobaran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80000" marR="252095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Dhalinyarta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Ragga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horumarinta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dhalinyarada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iyadoo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marayo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dhisida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xirfaddaha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waxyaabaha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ciyaaraha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fududeeya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loogu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qaado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hab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nololeed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horumarinta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bulshada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 marL="180000" marR="252095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Dadka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tirada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badan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yahay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deeqaha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ganacsiga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fursadaha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horumarinta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xirfadaha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loogu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qaado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hab-nololeedkooda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ay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gacan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geystaan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horumarinta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bulshada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b="0" dirty="0">
                        <a:effectLst/>
                      </a:endParaRPr>
                    </a:p>
                    <a:p>
                      <a:pPr algn="just"/>
                      <a:r>
                        <a:rPr lang="en-GB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Dadka</a:t>
                      </a:r>
                      <a:r>
                        <a:rPr lang="en-GB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Naafada</a:t>
                      </a:r>
                      <a:r>
                        <a:rPr lang="en-GB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ah: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daryeel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wanaagsan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taageero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gaar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habboon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baahiyahooda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lana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sameeyo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wacyigelin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bulshada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fahansiinayo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in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qayb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galinta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arimaha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bulshada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,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iyadoo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siinayo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taageero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filan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163073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Baahiyaha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Ugu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Mudan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(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Community Priorities)</a:t>
                      </a:r>
                      <a:endParaRPr lang="x-non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1065665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biyaha</a:t>
                      </a:r>
                      <a:r>
                        <a:rPr lang="en-US" sz="1100" b="1" dirty="0">
                          <a:effectLst/>
                        </a:rPr>
                        <a:t> (Management of water sources)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sanadka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iyadoo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samaynayo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dhaamka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bacda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haysa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cabitaan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iyadoo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dhisayo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haanta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taangi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saraysa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kordhiyo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awooda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kaydinta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dhaamka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nadaafadda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waxa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samayn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caro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reeb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horumariyo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nidaamka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maaraynta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waxa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qaadi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tayada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guddiga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maamulka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2160716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iyo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baseline="0" dirty="0">
                          <a:effectLst/>
                        </a:rPr>
                        <a:t> (</a:t>
                      </a:r>
                      <a:r>
                        <a:rPr lang="en-US" sz="1100" b="1" dirty="0">
                          <a:effectLst/>
                        </a:rPr>
                        <a:t>Livestock &amp; Agriculture)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dirty="0" err="1">
                          <a:effectLst/>
                        </a:rPr>
                        <a:t>Xoolaha</a:t>
                      </a:r>
                      <a:r>
                        <a:rPr lang="en-US" sz="1100" baseline="0" dirty="0">
                          <a:effectLst/>
                        </a:rPr>
                        <a:t> (</a:t>
                      </a:r>
                      <a:r>
                        <a:rPr lang="x-none" sz="1100" dirty="0">
                          <a:effectLst/>
                        </a:rPr>
                        <a:t>Livestock</a:t>
                      </a:r>
                      <a:r>
                        <a:rPr lang="en-US" sz="1100" dirty="0">
                          <a:effectLst/>
                        </a:rPr>
                        <a:t>)</a:t>
                      </a:r>
                      <a:endParaRPr lang="x-none" sz="1100" dirty="0">
                        <a:effectLst/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Kordhinta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hilibka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caanaha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iyadoo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horumarinayo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hidde-raacaha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lana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taageerayo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taranka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fiicana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loogu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xanaanayn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Samaynta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meelo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xanaaneeyo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digaaga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tabobaro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taageero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kobcinayo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dhaqashada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shinnida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malab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awood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fiican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suuqyada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endParaRPr lang="x-none" sz="1100" dirty="0">
                        <a:effectLst/>
                      </a:endParaRP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dirty="0" err="1">
                          <a:effectLst/>
                        </a:rPr>
                        <a:t>Beeraha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dirty="0">
                          <a:effectLst/>
                        </a:rPr>
                        <a:t>(</a:t>
                      </a:r>
                      <a:r>
                        <a:rPr lang="x-none" sz="1100" dirty="0">
                          <a:effectLst/>
                        </a:rPr>
                        <a:t>Agriculture</a:t>
                      </a:r>
                      <a:r>
                        <a:rPr lang="en-US" sz="1100" dirty="0">
                          <a:effectLst/>
                        </a:rPr>
                        <a:t>)</a:t>
                      </a:r>
                      <a:endParaRPr lang="x-none" sz="1100" dirty="0">
                        <a:effectLst/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Kordhinta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wax-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soosaarka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dalaga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yar-yar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khudradda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horumariyo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dekhliga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qoyska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iniinta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fiican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dalaga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yar-yar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Tabobaro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saabsan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guud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ahaan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gaar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ahaana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hortaga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cayayaanka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cudurrada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Awood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yeelashada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adeegyada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fidinta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448451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Deegaanka</a:t>
                      </a:r>
                      <a:r>
                        <a:rPr lang="en-US" sz="1100" b="1" dirty="0">
                          <a:effectLst/>
                        </a:rPr>
                        <a:t> (Environment)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lvl="0" algn="l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Talaabooyin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lagaga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ilaalinayo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carada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sameeyo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buFont typeface="Arial" pitchFamily="34" charset="0"/>
                        <a:buChar char="•"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hawlgalka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Ilaalinta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kaynta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iyadoo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dhirta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beerayo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 algn="l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Shaqo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abuur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sameeyo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qoysaska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tiirsan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kaynta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x-none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BAF434C-59C5-7C91-10BB-0CB65D6DDB68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021" y="62241"/>
            <a:ext cx="1490159" cy="111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9249" y="558067"/>
            <a:ext cx="3803651" cy="2204837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300" b="1" dirty="0"/>
              <a:t>Number of people consulted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200" dirty="0"/>
              <a:t>21 </a:t>
            </a:r>
            <a:r>
              <a:rPr lang="en-GB" sz="1200" dirty="0" err="1"/>
              <a:t>Gudiga</a:t>
            </a:r>
            <a:r>
              <a:rPr lang="en-GB" sz="1200" dirty="0"/>
              <a:t> </a:t>
            </a:r>
            <a:r>
              <a:rPr lang="en-GB" sz="1200" dirty="0" err="1"/>
              <a:t>Horumarinta</a:t>
            </a:r>
            <a:r>
              <a:rPr lang="en-GB" sz="1200" dirty="0"/>
              <a:t> </a:t>
            </a:r>
            <a:r>
              <a:rPr lang="en-GB" sz="1200" dirty="0" err="1"/>
              <a:t>Bulshada</a:t>
            </a:r>
            <a:r>
              <a:rPr lang="en-GB" sz="1200" dirty="0"/>
              <a:t> (17 </a:t>
            </a:r>
            <a:r>
              <a:rPr lang="en-GB" sz="1200" dirty="0" err="1"/>
              <a:t>Ragg</a:t>
            </a:r>
            <a:r>
              <a:rPr lang="en-GB" sz="1200" dirty="0"/>
              <a:t>, 4 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32 </a:t>
            </a:r>
            <a:r>
              <a:rPr lang="en-GB" sz="1200" dirty="0" err="1"/>
              <a:t>Haween</a:t>
            </a:r>
            <a:endParaRPr lang="en-GB" sz="12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14 </a:t>
            </a:r>
            <a:r>
              <a:rPr lang="en-GB" sz="1200" dirty="0" err="1"/>
              <a:t>Dhalinyaro</a:t>
            </a:r>
            <a:r>
              <a:rPr lang="en-GB" sz="1200" dirty="0"/>
              <a:t> (7 </a:t>
            </a:r>
            <a:r>
              <a:rPr lang="en-GB" sz="1200" dirty="0" err="1"/>
              <a:t>Ragg</a:t>
            </a:r>
            <a:r>
              <a:rPr lang="en-GB" sz="1200" dirty="0"/>
              <a:t>, 7 </a:t>
            </a:r>
            <a:r>
              <a:rPr lang="en-GB" sz="1200" dirty="0" err="1"/>
              <a:t>Dumar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2 </a:t>
            </a:r>
            <a:r>
              <a:rPr lang="en-GB" sz="1200" dirty="0" err="1"/>
              <a:t>Qoysaska</a:t>
            </a:r>
            <a:r>
              <a:rPr lang="en-GB" sz="1200" dirty="0"/>
              <a:t> </a:t>
            </a:r>
            <a:r>
              <a:rPr lang="en-GB" sz="1200" dirty="0" err="1"/>
              <a:t>laga</a:t>
            </a:r>
            <a:r>
              <a:rPr lang="en-GB" sz="1200" dirty="0"/>
              <a:t> </a:t>
            </a:r>
            <a:r>
              <a:rPr lang="en-GB" sz="1200" dirty="0" err="1"/>
              <a:t>tiro</a:t>
            </a:r>
            <a:r>
              <a:rPr lang="en-GB" sz="1200" dirty="0"/>
              <a:t> badan </a:t>
            </a:r>
            <a:r>
              <a:rPr lang="en-GB" sz="1200" dirty="0" err="1"/>
              <a:t>yahay</a:t>
            </a:r>
            <a:r>
              <a:rPr lang="en-GB" sz="1200" dirty="0"/>
              <a:t> (1 Ragga, 1 </a:t>
            </a:r>
            <a:r>
              <a:rPr lang="en-GB" sz="1200" dirty="0" err="1"/>
              <a:t>Haween</a:t>
            </a:r>
            <a:r>
              <a:rPr lang="en-GB" sz="1200" dirty="0"/>
              <a:t>)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7 </a:t>
            </a:r>
            <a:r>
              <a:rPr lang="en-GB" sz="1200" dirty="0" err="1"/>
              <a:t>Dadka</a:t>
            </a:r>
            <a:r>
              <a:rPr lang="en-GB" sz="1200" dirty="0"/>
              <a:t> </a:t>
            </a:r>
            <a:r>
              <a:rPr lang="en-GB" sz="1200" dirty="0" err="1"/>
              <a:t>lanool</a:t>
            </a:r>
            <a:r>
              <a:rPr lang="en-GB" sz="1200" dirty="0"/>
              <a:t> </a:t>
            </a:r>
            <a:r>
              <a:rPr lang="en-GB" sz="1200" dirty="0" err="1"/>
              <a:t>Baahiya</a:t>
            </a:r>
            <a:r>
              <a:rPr lang="en-GB" sz="1200" dirty="0"/>
              <a:t> </a:t>
            </a:r>
            <a:r>
              <a:rPr lang="en-GB" sz="1200" dirty="0" err="1"/>
              <a:t>Gaarka</a:t>
            </a:r>
            <a:r>
              <a:rPr lang="en-GB" sz="1200" dirty="0"/>
              <a:t> Ah </a:t>
            </a:r>
            <a:r>
              <a:rPr lang="en-GB" sz="1200" dirty="0" err="1"/>
              <a:t>Qaba</a:t>
            </a:r>
            <a:r>
              <a:rPr lang="en-GB" sz="1200" dirty="0"/>
              <a:t> (6 </a:t>
            </a:r>
            <a:r>
              <a:rPr lang="en-GB" sz="1200" dirty="0" err="1"/>
              <a:t>Ragg</a:t>
            </a:r>
            <a:r>
              <a:rPr lang="en-GB" sz="1200" dirty="0"/>
              <a:t>, 1 </a:t>
            </a:r>
            <a:r>
              <a:rPr lang="en-GB" sz="1200" dirty="0" err="1"/>
              <a:t>Dumara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7 </a:t>
            </a:r>
            <a:r>
              <a:rPr lang="en-GB" sz="1200" dirty="0" err="1"/>
              <a:t>Beeralay</a:t>
            </a:r>
            <a:r>
              <a:rPr lang="en-GB" sz="1200" dirty="0"/>
              <a:t> (7 </a:t>
            </a:r>
            <a:r>
              <a:rPr lang="en-GB" sz="1200" dirty="0" err="1"/>
              <a:t>Ragg</a:t>
            </a:r>
            <a:r>
              <a:rPr lang="en-GB" sz="1200" dirty="0"/>
              <a:t>, 0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6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(5 </a:t>
            </a:r>
            <a:r>
              <a:rPr lang="en-GB" sz="1200" dirty="0" err="1"/>
              <a:t>Ragg</a:t>
            </a:r>
            <a:r>
              <a:rPr lang="en-GB" sz="1200" dirty="0"/>
              <a:t>, 1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7 </a:t>
            </a:r>
            <a:r>
              <a:rPr lang="en-GB" sz="1200" dirty="0" err="1"/>
              <a:t>Gudigii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(7 </a:t>
            </a:r>
            <a:r>
              <a:rPr lang="en-GB" sz="1200" dirty="0" err="1"/>
              <a:t>Ragg</a:t>
            </a:r>
            <a:r>
              <a:rPr lang="en-GB" sz="1200" dirty="0"/>
              <a:t>, 0Haween 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84 </a:t>
            </a:r>
            <a:r>
              <a:rPr lang="en-GB" sz="1200" dirty="0" err="1"/>
              <a:t>Kulanka</a:t>
            </a:r>
            <a:r>
              <a:rPr lang="en-GB" sz="1200" dirty="0"/>
              <a:t> </a:t>
            </a:r>
            <a:r>
              <a:rPr lang="en-GB" sz="1200" dirty="0" err="1"/>
              <a:t>Bulshada</a:t>
            </a:r>
            <a:r>
              <a:rPr lang="en-GB" sz="1200" dirty="0"/>
              <a:t> </a:t>
            </a:r>
            <a:r>
              <a:rPr lang="en-GB" sz="1200" dirty="0" err="1"/>
              <a:t>Guud</a:t>
            </a:r>
            <a:r>
              <a:rPr lang="en-GB" sz="1200" dirty="0"/>
              <a:t> (52 </a:t>
            </a:r>
            <a:r>
              <a:rPr lang="en-GB" sz="1200" dirty="0" err="1"/>
              <a:t>Ragg</a:t>
            </a:r>
            <a:r>
              <a:rPr lang="en-GB" sz="1200" dirty="0"/>
              <a:t>, 32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347471" y="2831483"/>
            <a:ext cx="6245226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facilitation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team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(31%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Dumar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x-non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sargaalka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abaabulka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Geed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abeera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: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endParaRPr lang="x-none" sz="1200" dirty="0"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296012" y="311138"/>
            <a:ext cx="3351325" cy="2923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300" b="1" dirty="0" err="1">
                <a:ea typeface="Tahoma" panose="020B0604030504040204" pitchFamily="34" charset="0"/>
                <a:cs typeface="Tahoma" panose="020B0604030504040204" pitchFamily="34" charset="0"/>
              </a:rPr>
              <a:t>Taariikda</a:t>
            </a:r>
            <a:r>
              <a:rPr lang="en-US" sz="1300" b="1" dirty="0">
                <a:ea typeface="Tahoma" panose="020B0604030504040204" pitchFamily="34" charset="0"/>
                <a:cs typeface="Tahoma" panose="020B0604030504040204" pitchFamily="34" charset="0"/>
              </a:rPr>
              <a:t> la </a:t>
            </a:r>
            <a:r>
              <a:rPr lang="en-US" sz="1300" b="1" dirty="0" err="1">
                <a:ea typeface="Tahoma" panose="020B0604030504040204" pitchFamily="34" charset="0"/>
                <a:cs typeface="Tahoma" panose="020B0604030504040204" pitchFamily="34" charset="0"/>
              </a:rPr>
              <a:t>fuliyay</a:t>
            </a:r>
            <a:r>
              <a:rPr lang="en-US" sz="1300" b="1" dirty="0">
                <a:ea typeface="Tahoma" panose="020B0604030504040204" pitchFamily="34" charset="0"/>
                <a:cs typeface="Tahoma" panose="020B0604030504040204" pitchFamily="34" charset="0"/>
              </a:rPr>
              <a:t> CIP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 16-18 April 2024</a:t>
            </a:r>
            <a:endParaRPr lang="x-none" sz="13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x-none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223395-3429-35A0-A3A5-1D1DEA72CE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108" y="371475"/>
            <a:ext cx="2757055" cy="197235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DA14F8A3-B1C6-4468-912C-E09994AE9C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583857"/>
              </p:ext>
            </p:extLst>
          </p:nvPr>
        </p:nvGraphicFramePr>
        <p:xfrm>
          <a:off x="347471" y="4461727"/>
          <a:ext cx="6245225" cy="5133131"/>
        </p:xfrm>
        <a:graphic>
          <a:graphicData uri="http://schemas.openxmlformats.org/drawingml/2006/table">
            <a:tbl>
              <a:tblPr firstRow="1" firstCol="1" bandRow="1"/>
              <a:tblGrid>
                <a:gridCol w="2339652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43879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43242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41968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44515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43879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41968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87203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87203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85294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86565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43242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56615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276134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37928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Labisagaale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5898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21905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219052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Rimaan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219052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Xilligu ay xooluhu dhalaan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200051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Heli Karo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371723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Canaha iyo Subaga la heli karo  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21905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Ugu fican Iibka Xolaha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37805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xooluhu ka hayaaman degaanka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37805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xoolaha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21905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Gaajada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37928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Cudurada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dhaca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ay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yihiin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749572"/>
                  </a:ext>
                </a:extLst>
              </a:tr>
              <a:tr h="37805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beero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dalagyada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daruuriga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21905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 goosashada beeraha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219052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guurka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yahay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200051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Wax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aad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Amaahdo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  <a:tr h="200051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Wakhtiyada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Iskoolka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dhigto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8433524"/>
                  </a:ext>
                </a:extLst>
              </a:tr>
              <a:tr h="200051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1145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15216B8-0B3C-4498-8F9B-91ECB099FBE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964873" y="3032124"/>
            <a:ext cx="3754148" cy="5494340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CC75CB3-B001-4978-A627-E083ADCC925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38978" y="2895600"/>
            <a:ext cx="2825895" cy="504305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B40DF7A3-5D29-4BE0-A91F-5DB48BD8A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78" y="1455305"/>
            <a:ext cx="6580043" cy="852486"/>
          </a:xfrm>
          <a:solidFill>
            <a:srgbClr val="002060"/>
          </a:solidFill>
        </p:spPr>
        <p:txBody>
          <a:bodyPr>
            <a:no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Hay’addaha</a:t>
            </a:r>
            <a:r>
              <a:rPr lang="en-GB" sz="1400" b="1" dirty="0">
                <a:solidFill>
                  <a:schemeClr val="bg1"/>
                </a:solidFill>
              </a:rPr>
              <a:t> ka </a:t>
            </a:r>
            <a:r>
              <a:rPr lang="en-GB" sz="1400" b="1" dirty="0" err="1">
                <a:solidFill>
                  <a:schemeClr val="bg1"/>
                </a:solidFill>
              </a:rPr>
              <a:t>Shaqeeya</a:t>
            </a:r>
            <a:r>
              <a:rPr lang="en-GB" sz="1400" b="1" dirty="0">
                <a:solidFill>
                  <a:schemeClr val="bg1"/>
                </a:solidFill>
              </a:rPr>
              <a:t> (Actor Mapping)</a:t>
            </a:r>
            <a:endParaRPr lang="x-none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996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000" y="369699"/>
            <a:ext cx="6316921" cy="506602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en-GB" sz="1400" b="1" dirty="0" err="1">
                <a:solidFill>
                  <a:schemeClr val="bg1"/>
                </a:solidFill>
              </a:rPr>
              <a:t>Hawlaha</a:t>
            </a:r>
            <a:r>
              <a:rPr lang="en-GB" sz="1400" b="1" dirty="0">
                <a:solidFill>
                  <a:schemeClr val="bg1"/>
                </a:solidFill>
              </a:rPr>
              <a:t> ay </a:t>
            </a:r>
            <a:r>
              <a:rPr lang="en-GB" sz="1400" b="1" dirty="0" err="1">
                <a:solidFill>
                  <a:schemeClr val="bg1"/>
                </a:solidFill>
              </a:rPr>
              <a:t>tahay</a:t>
            </a:r>
            <a:r>
              <a:rPr lang="en-GB" sz="1400" b="1" dirty="0">
                <a:solidFill>
                  <a:schemeClr val="bg1"/>
                </a:solidFill>
              </a:rPr>
              <a:t> in </a:t>
            </a:r>
            <a:r>
              <a:rPr lang="en-GB" sz="1400" b="1" dirty="0" err="1">
                <a:solidFill>
                  <a:schemeClr val="bg1"/>
                </a:solidFill>
              </a:rPr>
              <a:t>Mashrruca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 </a:t>
            </a:r>
            <a:r>
              <a:rPr lang="en-GB" sz="1400" b="1" dirty="0" err="1">
                <a:solidFill>
                  <a:schemeClr val="bg1"/>
                </a:solidFill>
              </a:rPr>
              <a:t>Laga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Maalgeliyo</a:t>
            </a:r>
            <a:br>
              <a:rPr lang="en-GB" sz="1400" b="1" dirty="0">
                <a:solidFill>
                  <a:schemeClr val="bg1"/>
                </a:solidFill>
              </a:rPr>
            </a:br>
            <a:endParaRPr lang="x-non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x-none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F37D883-F372-4EEE-9387-61BD3F053D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5717087"/>
              </p:ext>
            </p:extLst>
          </p:nvPr>
        </p:nvGraphicFramePr>
        <p:xfrm>
          <a:off x="342900" y="1077739"/>
          <a:ext cx="6228021" cy="841887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6688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131333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392283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Hawlqabadka</a:t>
                      </a:r>
                      <a:r>
                        <a:rPr lang="en-US" sz="100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 (Activity)</a:t>
                      </a:r>
                      <a:endParaRPr lang="x-none" sz="100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Fhfaahinta</a:t>
                      </a:r>
                      <a:r>
                        <a:rPr lang="en-US" sz="100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00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hawl</a:t>
                      </a:r>
                      <a:r>
                        <a:rPr lang="en-US" sz="1000" b="1" baseline="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qabadka</a:t>
                      </a:r>
                      <a:r>
                        <a:rPr lang="en-US" sz="1000" b="1" baseline="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00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(Activity detail)</a:t>
                      </a:r>
                      <a:endParaRPr lang="x-none" sz="100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763761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Dayactirka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Dhaamka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indent="-228600"/>
                      <a:endParaRPr lang="x-none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Dayactirka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Dhaamka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jira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bedelida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taangiga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sare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rakibida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cadceeda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shaqeeya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dayactirka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dararka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hagaajinta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irridaha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727902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Adeegyada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Caafimaadka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Qalabaynta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Tabobarida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shaqaalaha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caafimaadka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Talaalka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daaweynta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29669487"/>
                  </a:ext>
                </a:extLst>
              </a:tr>
              <a:tr h="592898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maaraynta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cayayaanka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cudurada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Tabobaro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cuduradda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faafa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823794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sameeyo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guddi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hoosaadka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horumarinta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Tuulada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Xulashada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dhexgalka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xubnaha</a:t>
                      </a:r>
                      <a:endParaRPr lang="en-US" sz="1050" baseline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Horumarinta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guddi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hoosaadka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usamaynta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qaab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dhismeed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xeer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hoosaad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581014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Samaynta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iskaashatada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caano-diiqda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Soo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iibinta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qalabka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caanaha</a:t>
                      </a:r>
                      <a:endParaRPr lang="en-US" sz="1050" baseline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nadaafadda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caanaha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1058992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Qaybinta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Agabka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Beeraha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iniinto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leh,bacrimayayaal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agab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sodonka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qoys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ugu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nugul</a:t>
                      </a:r>
                      <a:endParaRPr lang="en-US" sz="1050" baseline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Rakibida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aqalka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koriyo</a:t>
                      </a:r>
                      <a:endParaRPr lang="en-US" sz="1050" baseline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Bixinta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4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bacda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qabata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774700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Samaynta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Iskaashatooyinka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beeraleyda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-228600"/>
                      <a:endParaRPr lang="x-none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Bixinta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tabobaro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cimilada,wax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sosarka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kuna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jiraan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maaraynta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cayayaanka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cudurada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waraabka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dhibicda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581014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Soocelinta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Dhulka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Daaqsinta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Samaynta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12160 LM 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xidh-xidhka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ciida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(1351 ha)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weecin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ay u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daboosho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160 ha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44054595"/>
                  </a:ext>
                </a:extLst>
              </a:tr>
              <a:tr h="841386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ciida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Qalabka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buug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gacmeedyada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Tabobare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fududeeye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dib u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dhiraynta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xidhka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31441219"/>
                  </a:ext>
                </a:extLst>
              </a:tr>
              <a:tr h="287238">
                <a:tc>
                  <a:txBody>
                    <a:bodyPr/>
                    <a:lstStyle/>
                    <a:p>
                      <a:pPr marL="228600"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Dhiraynta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228600" indent="-228600"/>
                      <a:endParaRPr lang="x-none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Beerista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4000  geed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wadani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 (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yaqan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03352058"/>
                  </a:ext>
                </a:extLst>
              </a:tr>
              <a:tr h="549196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Bixinta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Shooladaha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Shidaalka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Shaqeeya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Qoysaska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danyarta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shooladu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7675809"/>
                  </a:ext>
                </a:extLst>
              </a:tr>
              <a:tr h="411897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Samaynta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Ururka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Seeraha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0955" indent="-20955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Abuurida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urur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seeraha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73028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B4FA83B-C793-4FCD-A6B4-30615CE0A47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44488" y="1576170"/>
            <a:ext cx="6165043" cy="6462930"/>
          </a:xfrm>
          <a:prstGeom prst="rect">
            <a:avLst/>
          </a:prstGeom>
        </p:spPr>
      </p:pic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4CB2C355-52F5-4F8C-93E9-5EE784F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1"/>
            <a:ext cx="5915025" cy="869950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>
                <a:solidFill>
                  <a:schemeClr val="bg1"/>
                </a:solidFill>
              </a:rPr>
              <a:t>Other Community Priorities: funding to be sought from other projects</a:t>
            </a:r>
            <a:endParaRPr lang="x-none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234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929313" cy="249835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GB" sz="1500" b="1" dirty="0">
                <a:solidFill>
                  <a:schemeClr val="bg1"/>
                </a:solidFill>
              </a:rPr>
              <a:t>Summary Diagram: Activities to be implemented by </a:t>
            </a:r>
            <a:r>
              <a:rPr lang="en-GB" sz="1500" b="1" dirty="0" err="1">
                <a:solidFill>
                  <a:schemeClr val="bg1"/>
                </a:solidFill>
              </a:rPr>
              <a:t>Barwaaqo</a:t>
            </a:r>
            <a:endParaRPr lang="x-none" sz="1500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6119F1-36CA-3708-F82A-D01112A07D2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735672" y="2263758"/>
            <a:ext cx="8343630" cy="537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3296</TotalTime>
  <Words>1247</Words>
  <Application>Microsoft Office PowerPoint</Application>
  <PresentationFormat>A4 Paper (210x297 mm)</PresentationFormat>
  <Paragraphs>287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Tahoma</vt:lpstr>
      <vt:lpstr>Times New Roman</vt:lpstr>
      <vt:lpstr>Office Theme</vt:lpstr>
      <vt:lpstr>PowerPoint Presentation</vt:lpstr>
      <vt:lpstr>PowerPoint Presentation</vt:lpstr>
      <vt:lpstr>Hay’addaha ka Shaqeeya (Actor Mapping)</vt:lpstr>
      <vt:lpstr>Hawlaha ay tahay in Mashrruca Barwaaqo  Laga Maalgeliyo </vt:lpstr>
      <vt:lpstr>Other Community Priorities: funding to be sought from other projects</vt:lpstr>
      <vt:lpstr>Summary Diagram: Activities to be implemented by Barwaaqo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43</cp:revision>
  <dcterms:created xsi:type="dcterms:W3CDTF">2024-03-26T07:16:37Z</dcterms:created>
  <dcterms:modified xsi:type="dcterms:W3CDTF">2025-11-16T06:57:46Z</dcterms:modified>
</cp:coreProperties>
</file>