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10DC06-E481-4512-8CF5-38021FBDF171}" v="3" dt="2025-03-07T12:13:27.6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3" d="100"/>
          <a:sy n="53" d="100"/>
        </p:scale>
        <p:origin x="244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351793"/>
            <a:ext cx="522154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KE" sz="1600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Awbarkhadle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macalin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Haruun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Maroodijex</a:t>
            </a:r>
            <a:endParaRPr lang="en-US" altLang="en-KE" sz="1600" b="1" dirty="0"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437322" y="1992481"/>
            <a:ext cx="60701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Dib </a:t>
            </a:r>
            <a:r>
              <a:rPr lang="en-GB" sz="1200" b="1" dirty="0" err="1"/>
              <a:t>uhabaynta</a:t>
            </a:r>
            <a:r>
              <a:rPr lang="en-GB" sz="1200" b="1" dirty="0"/>
              <a:t> </a:t>
            </a:r>
            <a:r>
              <a:rPr lang="en-GB" sz="1200" b="1" dirty="0" err="1"/>
              <a:t>Biya</a:t>
            </a:r>
            <a:r>
              <a:rPr lang="en-GB" sz="1200" b="1" dirty="0"/>
              <a:t> </a:t>
            </a:r>
            <a:r>
              <a:rPr lang="en-GB" sz="1200" b="1" dirty="0" err="1"/>
              <a:t>xidhka</a:t>
            </a:r>
            <a:r>
              <a:rPr lang="en-GB" sz="1200" b="1" dirty="0"/>
              <a:t> doxa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dirty="0"/>
              <a:t>30km </a:t>
            </a:r>
            <a:r>
              <a:rPr lang="en-GB" sz="1200" dirty="0" err="1"/>
              <a:t>Waqooyibarri</a:t>
            </a:r>
            <a:r>
              <a:rPr lang="en-GB" sz="1200" dirty="0"/>
              <a:t> Hargeisa, </a:t>
            </a:r>
            <a:r>
              <a:rPr lang="en-GB" sz="1200" dirty="0" err="1"/>
              <a:t>wadada</a:t>
            </a:r>
            <a:r>
              <a:rPr lang="en-GB" sz="1200" dirty="0"/>
              <a:t> Berbera.  </a:t>
            </a:r>
            <a:r>
              <a:rPr lang="en-KE" sz="1200" b="1" dirty="0"/>
              <a:t>GPS:</a:t>
            </a:r>
            <a:r>
              <a:rPr lang="en-KE" sz="1200" dirty="0"/>
              <a:t> N: 09.68409 E: 044.30301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dirty="0"/>
              <a:t>440 households</a:t>
            </a:r>
            <a:r>
              <a:rPr lang="en-KE" sz="1200" dirty="0"/>
              <a:t>. </a:t>
            </a:r>
            <a:r>
              <a:rPr lang="en-GB" sz="1200" dirty="0"/>
              <a:t> </a:t>
            </a:r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4.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Dhaqashada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 Adhi, </a:t>
            </a:r>
            <a:r>
              <a:rPr lang="en-GB" sz="1200" dirty="0" err="1"/>
              <a:t>Digaag</a:t>
            </a:r>
            <a:r>
              <a:rPr lang="en-GB" sz="1200" dirty="0"/>
              <a:t>,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dameero</a:t>
            </a:r>
            <a:r>
              <a:rPr lang="en-GB" sz="1200" dirty="0"/>
              <a:t>), </a:t>
            </a:r>
            <a:r>
              <a:rPr lang="en-GB" sz="1200" dirty="0" err="1"/>
              <a:t>ganacsiyada</a:t>
            </a:r>
            <a:r>
              <a:rPr lang="en-GB" sz="1200" dirty="0"/>
              <a:t> </a:t>
            </a:r>
            <a:r>
              <a:rPr lang="en-GB" sz="1200" dirty="0" err="1"/>
              <a:t>yaryar</a:t>
            </a:r>
            <a:r>
              <a:rPr lang="en-GB" sz="1200" dirty="0"/>
              <a:t>,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</a:t>
            </a:r>
            <a:r>
              <a:rPr lang="en-GB" sz="1200" dirty="0" err="1"/>
              <a:t>yaryar</a:t>
            </a:r>
            <a:r>
              <a:rPr lang="en-GB" sz="1200" dirty="0"/>
              <a:t> </a:t>
            </a:r>
            <a:r>
              <a:rPr lang="en-GB" sz="1200" dirty="0" err="1"/>
              <a:t>ee</a:t>
            </a:r>
            <a:r>
              <a:rPr lang="en-GB" sz="1200" dirty="0"/>
              <a:t> </a:t>
            </a:r>
            <a:r>
              <a:rPr lang="en-GB" sz="1200" dirty="0" err="1"/>
              <a:t>khudaarta</a:t>
            </a:r>
            <a:r>
              <a:rPr lang="en-GB" sz="1200" dirty="0"/>
              <a:t> (</a:t>
            </a:r>
            <a:r>
              <a:rPr lang="en-GB" sz="1200" dirty="0" err="1"/>
              <a:t>Cambe</a:t>
            </a:r>
            <a:r>
              <a:rPr lang="en-GB" sz="1200" dirty="0"/>
              <a:t> </a:t>
            </a:r>
            <a:r>
              <a:rPr lang="en-GB" sz="1200" dirty="0" err="1"/>
              <a:t>babay</a:t>
            </a:r>
            <a:r>
              <a:rPr lang="en-GB" sz="1200" dirty="0"/>
              <a:t>, </a:t>
            </a:r>
            <a:r>
              <a:rPr lang="en-GB" sz="1200" dirty="0" err="1"/>
              <a:t>liin</a:t>
            </a:r>
            <a:r>
              <a:rPr lang="en-GB" sz="1200" dirty="0"/>
              <a:t> </a:t>
            </a:r>
            <a:r>
              <a:rPr lang="en-GB" sz="1200" dirty="0" err="1"/>
              <a:t>dhanan</a:t>
            </a:r>
            <a:r>
              <a:rPr lang="en-GB" sz="1200" dirty="0"/>
              <a:t>, </a:t>
            </a:r>
            <a:r>
              <a:rPr lang="en-GB" sz="1200" dirty="0" err="1"/>
              <a:t>Cambe</a:t>
            </a:r>
            <a:r>
              <a:rPr lang="en-GB" sz="1200" dirty="0"/>
              <a:t> </a:t>
            </a:r>
            <a:r>
              <a:rPr lang="en-GB" sz="1200" dirty="0" err="1"/>
              <a:t>laf</a:t>
            </a:r>
            <a:r>
              <a:rPr lang="en-GB" sz="1200" dirty="0"/>
              <a:t>, </a:t>
            </a:r>
            <a:r>
              <a:rPr lang="en-GB" sz="1200" dirty="0" err="1"/>
              <a:t>tomaato</a:t>
            </a:r>
            <a:r>
              <a:rPr lang="en-GB" sz="1200" dirty="0"/>
              <a:t>, </a:t>
            </a:r>
            <a:r>
              <a:rPr lang="en-GB" sz="1200" dirty="0" err="1"/>
              <a:t>Qajida</a:t>
            </a:r>
            <a:r>
              <a:rPr lang="en-GB" sz="1200" dirty="0"/>
              <a:t>,  </a:t>
            </a:r>
            <a:r>
              <a:rPr lang="en-GB" sz="1200" dirty="0" err="1"/>
              <a:t>barbarooni</a:t>
            </a:r>
            <a:r>
              <a:rPr lang="en-GB" sz="1200" dirty="0"/>
              <a:t>, basal, </a:t>
            </a:r>
            <a:r>
              <a:rPr lang="en-GB" sz="1200" dirty="0" err="1"/>
              <a:t>cabbaj</a:t>
            </a:r>
            <a:r>
              <a:rPr lang="en-GB" sz="1200" dirty="0"/>
              <a:t>). </a:t>
            </a:r>
            <a:endParaRPr lang="en-KE" sz="1200" dirty="0"/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7 (5 men, 2 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977162"/>
              </p:ext>
            </p:extLst>
          </p:nvPr>
        </p:nvGraphicFramePr>
        <p:xfrm>
          <a:off x="350520" y="3386950"/>
          <a:ext cx="6396644" cy="640243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8982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27662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58092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132445">
                <a:tc gridSpan="2">
                  <a:txBody>
                    <a:bodyPr/>
                    <a:lstStyle/>
                    <a:p>
                      <a:pPr marL="0" marR="252095" indent="0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Degaan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cagaaran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barwaaqo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lahayn</a:t>
                      </a:r>
                      <a:r>
                        <a:rPr lang="en-GB" sz="1100" dirty="0">
                          <a:effectLst/>
                        </a:rPr>
                        <a:t> wax </a:t>
                      </a:r>
                      <a:r>
                        <a:rPr lang="en-GB" sz="1100" dirty="0" err="1">
                          <a:effectLst/>
                        </a:rPr>
                        <a:t>gedaha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xerodhaladka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ahayn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ee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faafa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islamarkaana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biyaha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helaayo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sanadka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xoolahaba</a:t>
                      </a:r>
                      <a:r>
                        <a:rPr lang="en-GB" sz="1100" dirty="0">
                          <a:effectLst/>
                        </a:rPr>
                        <a:t>.</a:t>
                      </a:r>
                      <a:endParaRPr lang="en-KE" sz="1100" dirty="0">
                        <a:effectLst/>
                      </a:endParaRPr>
                    </a:p>
                    <a:p>
                      <a:pPr marL="0" marR="252095" indent="0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Hiltaanka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rasmaal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xirfado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ganacsi</a:t>
                      </a:r>
                      <a:r>
                        <a:rPr lang="en-GB" sz="1100" dirty="0">
                          <a:effectLst/>
                        </a:rPr>
                        <a:t> , </a:t>
                      </a:r>
                      <a:r>
                        <a:rPr lang="en-GB" sz="1100" dirty="0" err="1">
                          <a:effectLst/>
                        </a:rPr>
                        <a:t>daryeelka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qoysaska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0" marR="252095" indent="0"/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looqaaday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endParaRPr lang="en-KE" sz="1100" dirty="0">
                        <a:effectLst/>
                      </a:endParaRPr>
                    </a:p>
                    <a:p>
                      <a:pPr marL="0" marR="252095" indent="0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b="1" dirty="0">
                          <a:effectLst/>
                        </a:rPr>
                        <a:t>(Rag and</a:t>
                      </a:r>
                      <a:r>
                        <a:rPr lang="en-KE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Dumarba</a:t>
                      </a:r>
                      <a:r>
                        <a:rPr lang="en-GB" sz="1100" b="1" dirty="0">
                          <a:effectLst/>
                        </a:rPr>
                        <a:t>)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ay </a:t>
                      </a:r>
                      <a:r>
                        <a:rPr lang="en-US" sz="1100" dirty="0" err="1">
                          <a:effectLst/>
                        </a:rPr>
                        <a:t>helaan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koruqaad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waxbrasho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farsmada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taagero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horumarinta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ganacsiga</a:t>
                      </a:r>
                      <a:r>
                        <a:rPr lang="en-US" sz="1100" dirty="0">
                          <a:effectLst/>
                        </a:rPr>
                        <a:t> ah, </a:t>
                      </a:r>
                      <a:r>
                        <a:rPr lang="en-US" sz="1100" dirty="0" err="1">
                          <a:effectLst/>
                        </a:rPr>
                        <a:t>si</a:t>
                      </a:r>
                      <a:r>
                        <a:rPr lang="en-US" sz="1100" dirty="0">
                          <a:effectLst/>
                        </a:rPr>
                        <a:t> ay u </a:t>
                      </a:r>
                      <a:r>
                        <a:rPr lang="en-US" sz="1100" dirty="0" err="1">
                          <a:effectLst/>
                        </a:rPr>
                        <a:t>koraan</a:t>
                      </a:r>
                      <a:r>
                        <a:rPr lang="en-US" sz="1100" dirty="0">
                          <a:effectLst/>
                        </a:rPr>
                        <a:t> kana </a:t>
                      </a:r>
                      <a:r>
                        <a:rPr lang="en-US" sz="1100" dirty="0" err="1">
                          <a:effectLst/>
                        </a:rPr>
                        <a:t>qayb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qataan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horumarka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bulshada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</a:p>
                    <a:p>
                      <a:pPr marL="0" marR="252095" indent="0"/>
                      <a:r>
                        <a:rPr lang="en-GB" sz="1100" b="1" dirty="0" err="1">
                          <a:effectLst/>
                        </a:rPr>
                        <a:t>Barakayaasha</a:t>
                      </a:r>
                      <a:r>
                        <a:rPr lang="en-GB" sz="1100" b="1" dirty="0">
                          <a:effectLst/>
                        </a:rPr>
                        <a:t>:  In ay </a:t>
                      </a:r>
                      <a:r>
                        <a:rPr lang="en-GB" sz="1100" b="1" dirty="0" err="1">
                          <a:effectLst/>
                        </a:rPr>
                        <a:t>helikaraan</a:t>
                      </a:r>
                      <a:r>
                        <a:rPr lang="en-GB" sz="1100" b="1" dirty="0">
                          <a:effectLst/>
                        </a:rPr>
                        <a:t> </a:t>
                      </a:r>
                      <a:r>
                        <a:rPr lang="en-GB" sz="1100" b="1" dirty="0" err="1">
                          <a:effectLst/>
                        </a:rPr>
                        <a:t>baahiyaha</a:t>
                      </a:r>
                      <a:r>
                        <a:rPr lang="en-GB" sz="1100" b="1" dirty="0">
                          <a:effectLst/>
                        </a:rPr>
                        <a:t> </a:t>
                      </a:r>
                      <a:r>
                        <a:rPr lang="en-GB" sz="1100" b="1" dirty="0" err="1">
                          <a:effectLst/>
                        </a:rPr>
                        <a:t>assasiga</a:t>
                      </a:r>
                      <a:r>
                        <a:rPr lang="en-GB" sz="1100" b="1" dirty="0">
                          <a:effectLst/>
                        </a:rPr>
                        <a:t> ah</a:t>
                      </a:r>
                      <a:r>
                        <a:rPr lang="en-GB" sz="1100" b="0" dirty="0">
                          <a:effectLst/>
                        </a:rPr>
                        <a:t> (</a:t>
                      </a:r>
                      <a:r>
                        <a:rPr lang="en-GB" sz="1100" b="0" dirty="0" err="1">
                          <a:effectLst/>
                        </a:rPr>
                        <a:t>guryo</a:t>
                      </a:r>
                      <a:r>
                        <a:rPr lang="en-GB" sz="1100" b="0" dirty="0">
                          <a:effectLst/>
                        </a:rPr>
                        <a:t>, </a:t>
                      </a:r>
                      <a:r>
                        <a:rPr lang="en-GB" sz="1100" b="0" dirty="0" err="1">
                          <a:effectLst/>
                        </a:rPr>
                        <a:t>biyo</a:t>
                      </a:r>
                      <a:r>
                        <a:rPr lang="en-GB" sz="1100" b="0" dirty="0">
                          <a:effectLst/>
                        </a:rPr>
                        <a:t>, </a:t>
                      </a:r>
                      <a:r>
                        <a:rPr lang="en-GB" sz="1100" b="0" dirty="0" err="1">
                          <a:effectLst/>
                        </a:rPr>
                        <a:t>cunto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caafimad</a:t>
                      </a:r>
                      <a:r>
                        <a:rPr lang="en-GB" sz="1100" b="0" dirty="0">
                          <a:effectLst/>
                        </a:rPr>
                        <a:t> )  </a:t>
                      </a:r>
                      <a:r>
                        <a:rPr lang="en-GB" sz="1100" b="0" dirty="0" err="1">
                          <a:effectLst/>
                        </a:rPr>
                        <a:t>iyo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fursadaha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shaqooyinka</a:t>
                      </a:r>
                      <a:r>
                        <a:rPr lang="en-GB" sz="1100" b="0" dirty="0">
                          <a:effectLst/>
                        </a:rPr>
                        <a:t>. </a:t>
                      </a:r>
                    </a:p>
                    <a:p>
                      <a:pPr marL="0" marR="252095" indent="0"/>
                      <a:r>
                        <a:rPr lang="en-GB" sz="1100" b="1" dirty="0" err="1">
                          <a:effectLst/>
                        </a:rPr>
                        <a:t>Dadka</a:t>
                      </a:r>
                      <a:r>
                        <a:rPr lang="en-GB" sz="1100" b="1" dirty="0">
                          <a:effectLst/>
                        </a:rPr>
                        <a:t> </a:t>
                      </a:r>
                      <a:r>
                        <a:rPr lang="en-GB" sz="1100" b="1" dirty="0" err="1">
                          <a:effectLst/>
                        </a:rPr>
                        <a:t>Naafada</a:t>
                      </a:r>
                      <a:r>
                        <a:rPr lang="en-GB" sz="1100" b="1" dirty="0">
                          <a:effectLst/>
                        </a:rPr>
                        <a:t> ah</a:t>
                      </a:r>
                      <a:r>
                        <a:rPr lang="en-GB" sz="1100" b="0" dirty="0">
                          <a:effectLst/>
                        </a:rPr>
                        <a:t>: In ay </a:t>
                      </a:r>
                      <a:r>
                        <a:rPr lang="en-GB" sz="1100" b="0" dirty="0" err="1">
                          <a:effectLst/>
                        </a:rPr>
                        <a:t>heli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karaan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taageero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biliadantinimo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iyo</a:t>
                      </a:r>
                      <a:r>
                        <a:rPr lang="en-GB" sz="1100" b="0" dirty="0">
                          <a:effectLst/>
                        </a:rPr>
                        <a:t> ka </a:t>
                      </a:r>
                      <a:r>
                        <a:rPr lang="en-GB" sz="1100" b="0" dirty="0" err="1">
                          <a:effectLst/>
                        </a:rPr>
                        <a:t>qaybqadasho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firfircoon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arimaha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masiiriga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ee</a:t>
                      </a:r>
                      <a:r>
                        <a:rPr lang="en-GB" sz="1100" b="0" dirty="0">
                          <a:effectLst/>
                        </a:rPr>
                        <a:t>  </a:t>
                      </a:r>
                      <a:r>
                        <a:rPr lang="en-GB" sz="1100" b="0" dirty="0" err="1">
                          <a:effectLst/>
                        </a:rPr>
                        <a:t>bulshada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dhexdeda</a:t>
                      </a:r>
                      <a:r>
                        <a:rPr lang="en-GB" sz="1100" b="0" dirty="0">
                          <a:effectLst/>
                        </a:rPr>
                        <a:t>.</a:t>
                      </a:r>
                    </a:p>
                    <a:p>
                      <a:pPr marL="0" marR="252095" indent="0"/>
                      <a:endParaRPr lang="en-GB" sz="1100" b="0" dirty="0">
                        <a:effectLst/>
                      </a:endParaRP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59231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1114988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Dib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udhiska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biyoxidheenka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doxada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ceel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gacmeedka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tuulada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Dibuhabaynta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dayactirka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solarka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Tobabarka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wacyigalin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loogu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fayadhowrka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nadafada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1909194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tayaynta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Adeegyada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Asaasida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iskaashatooyinka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suuqgaynta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caanaha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taagerada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shinida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digaaga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endParaRPr lang="en-K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nafaqeeyaha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isticmaalo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qodista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waraabka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yaryar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Mashiinada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cagafyda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qodaalka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Xayndaab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dhul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bereedka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looga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ilaaliyo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duurjoogtaba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maamulka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xanuunadaba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634689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Xakamaynta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Nabaadguurka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Boholaha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Dib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usoo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noolaynta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dhul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daaqsimeedka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Training on prosopis management &amp; control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Tobobaro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xidhiidh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xakamaynta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geedka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garanwaaga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567236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9249" y="253176"/>
            <a:ext cx="3231679" cy="2370576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300" b="1" dirty="0" err="1"/>
              <a:t>Tirada</a:t>
            </a:r>
            <a:r>
              <a:rPr lang="en-GB" sz="1300" b="1" dirty="0"/>
              <a:t> </a:t>
            </a:r>
            <a:r>
              <a:rPr lang="en-GB" sz="1300" b="1" dirty="0" err="1"/>
              <a:t>Dadka</a:t>
            </a:r>
            <a:r>
              <a:rPr lang="en-GB" sz="1300" b="1" dirty="0"/>
              <a:t> Lala </a:t>
            </a:r>
            <a:r>
              <a:rPr lang="en-GB" sz="1300" b="1" dirty="0" err="1"/>
              <a:t>Tashaday</a:t>
            </a:r>
            <a:r>
              <a:rPr lang="en-GB" sz="13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200" dirty="0"/>
              <a:t>7 </a:t>
            </a:r>
            <a:r>
              <a:rPr lang="en-GB" sz="1200" dirty="0" err="1"/>
              <a:t>xubnood</a:t>
            </a:r>
            <a:r>
              <a:rPr lang="en-GB" sz="1200" dirty="0"/>
              <a:t>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gudiga</a:t>
            </a:r>
            <a:r>
              <a:rPr lang="en-GB" sz="1200" dirty="0"/>
              <a:t> </a:t>
            </a:r>
            <a:r>
              <a:rPr lang="en-GB" sz="1200" dirty="0" err="1"/>
              <a:t>tuulada</a:t>
            </a:r>
            <a:r>
              <a:rPr lang="en-GB" sz="1200" dirty="0"/>
              <a:t> ah (5 raga, 2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23 </a:t>
            </a:r>
            <a:r>
              <a:rPr lang="en-GB" sz="1200" dirty="0" err="1"/>
              <a:t>Haweena</a:t>
            </a:r>
            <a:endParaRPr lang="en-GB" sz="1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11 </a:t>
            </a:r>
            <a:r>
              <a:rPr lang="en-GB" sz="1200" dirty="0" err="1"/>
              <a:t>Dhalinyara</a:t>
            </a:r>
            <a:r>
              <a:rPr lang="en-GB" sz="1200" dirty="0"/>
              <a:t> (8 rag, 3 </a:t>
            </a:r>
            <a:r>
              <a:rPr lang="en-GB" sz="1200" dirty="0" err="1"/>
              <a:t>dumar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4 </a:t>
            </a:r>
            <a:r>
              <a:rPr lang="en-GB" sz="1200" dirty="0" err="1"/>
              <a:t>kamida</a:t>
            </a:r>
            <a:r>
              <a:rPr lang="en-GB" sz="1200" dirty="0"/>
              <a:t> </a:t>
            </a:r>
            <a:r>
              <a:rPr lang="en-GB" sz="1200" dirty="0" err="1"/>
              <a:t>dadka</a:t>
            </a:r>
            <a:r>
              <a:rPr lang="en-GB" sz="1200" dirty="0"/>
              <a:t> </a:t>
            </a:r>
            <a:r>
              <a:rPr lang="en-GB" sz="1200" dirty="0" err="1"/>
              <a:t>naafada</a:t>
            </a:r>
            <a:r>
              <a:rPr lang="en-GB" sz="1200" dirty="0"/>
              <a:t> ah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14 </a:t>
            </a:r>
            <a:r>
              <a:rPr lang="en-GB" sz="1200" dirty="0" err="1"/>
              <a:t>qoys</a:t>
            </a:r>
            <a:r>
              <a:rPr lang="en-GB" sz="1200" dirty="0"/>
              <a:t> </a:t>
            </a:r>
            <a:r>
              <a:rPr lang="en-GB" sz="1200" dirty="0" err="1"/>
              <a:t>oo</a:t>
            </a:r>
            <a:r>
              <a:rPr lang="en-GB" sz="1200" dirty="0"/>
              <a:t>  </a:t>
            </a:r>
            <a:r>
              <a:rPr lang="en-GB" sz="1200" dirty="0" err="1"/>
              <a:t>isugu</a:t>
            </a:r>
            <a:r>
              <a:rPr lang="en-GB" sz="1200" dirty="0"/>
              <a:t> </a:t>
            </a:r>
            <a:r>
              <a:rPr lang="en-GB" sz="1200" dirty="0" err="1"/>
              <a:t>jira</a:t>
            </a:r>
            <a:r>
              <a:rPr lang="en-GB" sz="1200" dirty="0"/>
              <a:t> </a:t>
            </a:r>
            <a:r>
              <a:rPr lang="en-GB" sz="1200" dirty="0" err="1"/>
              <a:t>kuwa</a:t>
            </a:r>
            <a:r>
              <a:rPr lang="en-GB" sz="1200" dirty="0"/>
              <a:t> </a:t>
            </a:r>
            <a:r>
              <a:rPr lang="en-GB" sz="1200" dirty="0" err="1"/>
              <a:t>dumar</a:t>
            </a:r>
            <a:r>
              <a:rPr lang="en-GB" sz="1200" dirty="0"/>
              <a:t>  ka </a:t>
            </a:r>
            <a:r>
              <a:rPr lang="en-GB" sz="1200" dirty="0" err="1"/>
              <a:t>masuul</a:t>
            </a:r>
            <a:r>
              <a:rPr lang="en-GB" sz="1200" dirty="0"/>
              <a:t> </a:t>
            </a:r>
            <a:r>
              <a:rPr lang="en-GB" sz="1200" dirty="0" err="1"/>
              <a:t>yihiin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kuwa</a:t>
            </a:r>
            <a:r>
              <a:rPr lang="en-GB" sz="1200" dirty="0"/>
              <a:t> </a:t>
            </a:r>
            <a:r>
              <a:rPr lang="en-GB" sz="1200" dirty="0" err="1"/>
              <a:t>barakacayaal</a:t>
            </a:r>
            <a:r>
              <a:rPr lang="en-GB" sz="1200" dirty="0"/>
              <a:t> ah.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11 </a:t>
            </a:r>
            <a:r>
              <a:rPr lang="en-GB" sz="1200" dirty="0" err="1"/>
              <a:t>Beeralay</a:t>
            </a:r>
            <a:r>
              <a:rPr lang="en-GB" sz="1200" dirty="0"/>
              <a:t>  (6 raga, 5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 9 </a:t>
            </a:r>
            <a:r>
              <a:rPr lang="en-GB" sz="1200" dirty="0" err="1"/>
              <a:t>Xoola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ah (7 raga 2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 7 </a:t>
            </a:r>
            <a:r>
              <a:rPr lang="en-GB" sz="1200" dirty="0" err="1"/>
              <a:t>gudiga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ah (5 raga, 2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76  </a:t>
            </a:r>
            <a:r>
              <a:rPr lang="en-GB" sz="1200" dirty="0" err="1"/>
              <a:t>bulshada</a:t>
            </a:r>
            <a:r>
              <a:rPr lang="en-GB" sz="1200" dirty="0"/>
              <a:t> </a:t>
            </a:r>
            <a:r>
              <a:rPr lang="en-GB" sz="1200" dirty="0" err="1"/>
              <a:t>guud</a:t>
            </a:r>
            <a:r>
              <a:rPr lang="en-GB" sz="1200" dirty="0"/>
              <a:t> ah (53 rag, 23 </a:t>
            </a:r>
            <a:r>
              <a:rPr lang="en-GB" sz="12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29061" y="2808850"/>
            <a:ext cx="665018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(25%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Xagudubyada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Jinsiga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Awbarkhadle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 err="1">
                <a:ea typeface="Tahoma" panose="020B0604030504040204" pitchFamily="34" charset="0"/>
                <a:cs typeface="Tahoma" panose="020B0604030504040204" pitchFamily="34" charset="0"/>
              </a:rPr>
              <a:t>Howsha</a:t>
            </a:r>
            <a:r>
              <a:rPr lang="en-US" sz="1300" b="1" dirty="0">
                <a:ea typeface="Tahoma" panose="020B0604030504040204" pitchFamily="34" charset="0"/>
                <a:cs typeface="Tahoma" panose="020B0604030504040204" pitchFamily="34" charset="0"/>
              </a:rPr>
              <a:t> CIP la </a:t>
            </a:r>
            <a:r>
              <a:rPr lang="en-US" sz="1300" b="1" dirty="0" err="1">
                <a:ea typeface="Tahoma" panose="020B0604030504040204" pitchFamily="34" charset="0"/>
                <a:cs typeface="Tahoma" panose="020B0604030504040204" pitchFamily="34" charset="0"/>
              </a:rPr>
              <a:t>qabtay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3-6 March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pic>
        <p:nvPicPr>
          <p:cNvPr id="6" name="Picture 5" descr="A group of people sitting under a tree&#10;&#10;Description automatically generated">
            <a:extLst>
              <a:ext uri="{FF2B5EF4-FFF2-40B4-BE49-F238E27FC236}">
                <a16:creationId xmlns:a16="http://schemas.microsoft.com/office/drawing/2014/main" id="{86BD3788-D50D-D015-B927-29C13BA7C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855" y="624064"/>
            <a:ext cx="2770620" cy="2009031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02723"/>
              </p:ext>
            </p:extLst>
          </p:nvPr>
        </p:nvGraphicFramePr>
        <p:xfrm>
          <a:off x="335519" y="4236749"/>
          <a:ext cx="6037264" cy="4780171"/>
        </p:xfrm>
        <a:graphic>
          <a:graphicData uri="http://schemas.openxmlformats.org/drawingml/2006/table">
            <a:tbl>
              <a:tblPr firstRow="1" firstCol="1" bandRow="1"/>
              <a:tblGrid>
                <a:gridCol w="2261743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2428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1813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0581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3043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2428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0581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77639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77639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75793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77023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1813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44740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29311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1497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Awbarkhadle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15771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 xooluhu calool galaan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16613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09698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1497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1497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 gaajada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1497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1497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la beero dalagyada muhiimka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16613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0" marR="412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Deyn qaadasho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13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9844232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 guurka Badan yahay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Waqtiga dugsiyada la dhigto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83205"/>
                  </a:ext>
                </a:extLst>
              </a:tr>
              <a:tr h="181909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Daadadka amma fatahadaha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r>
                        <a:rPr lang="en-US" sz="9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++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4160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524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524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524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524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160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017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073466"/>
                  </a:ext>
                </a:extLst>
              </a:tr>
              <a:tr h="31497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Xanuunada Cayayanada(Ayaxa)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6458235"/>
                  </a:ext>
                </a:extLst>
              </a:tr>
              <a:tr h="16613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Ciidda Soonka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F4172F8-CD2C-4469-9554-DD2AB632078A}"/>
              </a:ext>
            </a:extLst>
          </p:cNvPr>
          <p:cNvGrpSpPr/>
          <p:nvPr/>
        </p:nvGrpSpPr>
        <p:grpSpPr>
          <a:xfrm>
            <a:off x="31418" y="2124784"/>
            <a:ext cx="2947309" cy="5592198"/>
            <a:chOff x="-1" y="0"/>
            <a:chExt cx="3902529" cy="2860176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491252D3-F753-4C7E-824B-4C3D883C1442}"/>
                </a:ext>
              </a:extLst>
            </p:cNvPr>
            <p:cNvGrpSpPr/>
            <p:nvPr/>
          </p:nvGrpSpPr>
          <p:grpSpPr>
            <a:xfrm>
              <a:off x="-1" y="0"/>
              <a:ext cx="3902529" cy="2860176"/>
              <a:chOff x="-1" y="0"/>
              <a:chExt cx="3902529" cy="2860176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1C9F9268-21CA-4C24-9728-1AF30559CA60}"/>
                  </a:ext>
                </a:extLst>
              </p:cNvPr>
              <p:cNvSpPr/>
              <p:nvPr/>
            </p:nvSpPr>
            <p:spPr>
              <a:xfrm>
                <a:off x="0" y="0"/>
                <a:ext cx="3902528" cy="2389414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KE"/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F5583C02-EA55-4391-8FBC-073CA634BE26}"/>
                  </a:ext>
                </a:extLst>
              </p:cNvPr>
              <p:cNvSpPr/>
              <p:nvPr/>
            </p:nvSpPr>
            <p:spPr>
              <a:xfrm>
                <a:off x="348226" y="375557"/>
                <a:ext cx="1159445" cy="435429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000" b="1" dirty="0">
                    <a:effectLst/>
                    <a:latin typeface="Times New Roman" panose="02020603050405020304" pitchFamily="18" charset="0"/>
                    <a:ea typeface="Arial Unicode MS"/>
                  </a:rPr>
                  <a:t>SOPAA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234A3ED7-B0C8-41FC-8932-25DA3B8C5201}"/>
                  </a:ext>
                </a:extLst>
              </p:cNvPr>
              <p:cNvSpPr/>
              <p:nvPr/>
            </p:nvSpPr>
            <p:spPr>
              <a:xfrm>
                <a:off x="1035314" y="77967"/>
                <a:ext cx="944714" cy="413384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000" b="1" dirty="0">
                    <a:effectLst/>
                    <a:latin typeface="Times New Roman" panose="02020603050405020304" pitchFamily="18" charset="0"/>
                    <a:ea typeface="Arial Unicode MS"/>
                  </a:rPr>
                  <a:t>WHH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8943A5E5-8723-4EC5-A49B-AC90F8E7A845}"/>
                  </a:ext>
                </a:extLst>
              </p:cNvPr>
              <p:cNvSpPr/>
              <p:nvPr/>
            </p:nvSpPr>
            <p:spPr>
              <a:xfrm>
                <a:off x="-1" y="800100"/>
                <a:ext cx="1114280" cy="567423"/>
              </a:xfrm>
              <a:prstGeom prst="ellipse">
                <a:avLst/>
              </a:prstGeom>
              <a:ln>
                <a:solidFill>
                  <a:srgbClr val="7030A0"/>
                </a:solidFill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000" b="1" dirty="0" err="1">
                    <a:latin typeface="Times New Roman" panose="02020603050405020304" pitchFamily="18" charset="0"/>
                    <a:ea typeface="Arial Unicode MS"/>
                  </a:rPr>
                  <a:t>Ha,ayda</a:t>
                </a:r>
                <a:r>
                  <a:rPr lang="en-US" sz="1000" b="1" dirty="0">
                    <a:latin typeface="Times New Roman" panose="02020603050405020304" pitchFamily="18" charset="0"/>
                    <a:ea typeface="Arial Unicode MS"/>
                  </a:rPr>
                  <a:t> </a:t>
                </a:r>
                <a:r>
                  <a:rPr lang="en-US" sz="1000" b="1" dirty="0" err="1">
                    <a:latin typeface="Times New Roman" panose="02020603050405020304" pitchFamily="18" charset="0"/>
                    <a:ea typeface="Arial Unicode MS"/>
                  </a:rPr>
                  <a:t>Cuntada</a:t>
                </a:r>
                <a:r>
                  <a:rPr lang="en-US" sz="1000" b="1" dirty="0">
                    <a:latin typeface="Times New Roman" panose="02020603050405020304" pitchFamily="18" charset="0"/>
                    <a:ea typeface="Arial Unicode MS"/>
                  </a:rPr>
                  <a:t> </a:t>
                </a:r>
                <a:r>
                  <a:rPr lang="en-US" sz="1000" b="1" dirty="0" err="1">
                    <a:latin typeface="Times New Roman" panose="02020603050405020304" pitchFamily="18" charset="0"/>
                    <a:ea typeface="Arial Unicode MS"/>
                  </a:rPr>
                  <a:t>Aduunka</a:t>
                </a:r>
                <a:r>
                  <a:rPr lang="en-US" sz="1000" b="1" dirty="0">
                    <a:latin typeface="Times New Roman" panose="02020603050405020304" pitchFamily="18" charset="0"/>
                    <a:ea typeface="Arial Unicode MS"/>
                  </a:rPr>
                  <a:t> 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C41C1128-7BD3-4FC7-B81A-47D6F94A71E8}"/>
                  </a:ext>
                </a:extLst>
              </p:cNvPr>
              <p:cNvSpPr/>
              <p:nvPr/>
            </p:nvSpPr>
            <p:spPr>
              <a:xfrm>
                <a:off x="2149687" y="642257"/>
                <a:ext cx="1159445" cy="404513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Arial Unicode MS"/>
                  </a:rPr>
                  <a:t>AWDO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9EF4E9FE-95F9-4B40-ACAA-568C93A9BC7B}"/>
                  </a:ext>
                </a:extLst>
              </p:cNvPr>
              <p:cNvSpPr/>
              <p:nvPr/>
            </p:nvSpPr>
            <p:spPr>
              <a:xfrm>
                <a:off x="393440" y="1262743"/>
                <a:ext cx="1310176" cy="493934"/>
              </a:xfrm>
              <a:prstGeom prst="ellips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 dirty="0">
                    <a:latin typeface="Times New Roman" panose="02020603050405020304" pitchFamily="18" charset="0"/>
                    <a:ea typeface="Arial Unicode MS"/>
                  </a:rPr>
                  <a:t>W. </a:t>
                </a:r>
                <a:r>
                  <a:rPr lang="en-US" sz="1100" b="1" dirty="0" err="1">
                    <a:latin typeface="Times New Roman" panose="02020603050405020304" pitchFamily="18" charset="0"/>
                    <a:ea typeface="Arial Unicode MS"/>
                  </a:rPr>
                  <a:t>Waxbarashada</a:t>
                </a:r>
                <a:r>
                  <a:rPr lang="en-US" sz="1100" b="1" dirty="0">
                    <a:latin typeface="Times New Roman" panose="02020603050405020304" pitchFamily="18" charset="0"/>
                    <a:ea typeface="Arial Unicode MS"/>
                  </a:rPr>
                  <a:t> 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E5DBDC64-1CAB-4DA3-BADD-3153790282BC}"/>
                  </a:ext>
                </a:extLst>
              </p:cNvPr>
              <p:cNvSpPr/>
              <p:nvPr/>
            </p:nvSpPr>
            <p:spPr>
              <a:xfrm>
                <a:off x="2591988" y="2305094"/>
                <a:ext cx="919739" cy="55508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>
                    <a:effectLst/>
                    <a:latin typeface="Times New Roman" panose="02020603050405020304" pitchFamily="18" charset="0"/>
                    <a:ea typeface="Arial Unicode MS"/>
                  </a:rPr>
                  <a:t>DRC</a:t>
                </a:r>
                <a:endParaRPr lang="en-KE" sz="120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3052A82D-489A-4836-8CEE-3F8FE7621934}"/>
                  </a:ext>
                </a:extLst>
              </p:cNvPr>
              <p:cNvSpPr/>
              <p:nvPr/>
            </p:nvSpPr>
            <p:spPr>
              <a:xfrm>
                <a:off x="3058543" y="870858"/>
                <a:ext cx="843985" cy="352985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 dirty="0">
                    <a:effectLst/>
                    <a:latin typeface="Times New Roman" panose="02020603050405020304" pitchFamily="18" charset="0"/>
                    <a:ea typeface="Arial Unicode MS"/>
                  </a:rPr>
                  <a:t>HYF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DC59D83E-21E4-444C-B1AF-90F88EFCDB7D}"/>
                  </a:ext>
                </a:extLst>
              </p:cNvPr>
              <p:cNvSpPr/>
              <p:nvPr/>
            </p:nvSpPr>
            <p:spPr>
              <a:xfrm>
                <a:off x="1725383" y="1186543"/>
                <a:ext cx="1583749" cy="476696"/>
              </a:xfrm>
              <a:prstGeom prst="ellips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 dirty="0">
                    <a:effectLst/>
                    <a:latin typeface="Times New Roman" panose="02020603050405020304" pitchFamily="18" charset="0"/>
                    <a:ea typeface="Arial Unicode MS"/>
                  </a:rPr>
                  <a:t>W. </a:t>
                </a:r>
                <a:r>
                  <a:rPr lang="en-US" sz="1100" b="1" dirty="0" err="1">
                    <a:effectLst/>
                    <a:latin typeface="Times New Roman" panose="02020603050405020304" pitchFamily="18" charset="0"/>
                    <a:ea typeface="Arial Unicode MS"/>
                  </a:rPr>
                  <a:t>Qorshaynta</a:t>
                </a:r>
                <a:r>
                  <a:rPr lang="en-US" sz="1100" b="1" dirty="0">
                    <a:effectLst/>
                    <a:latin typeface="Times New Roman" panose="02020603050405020304" pitchFamily="18" charset="0"/>
                    <a:ea typeface="Arial Unicode MS"/>
                  </a:rPr>
                  <a:t> 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43665B81-D696-4CBB-AFBA-4A972359D255}"/>
                  </a:ext>
                </a:extLst>
              </p:cNvPr>
              <p:cNvSpPr/>
              <p:nvPr/>
            </p:nvSpPr>
            <p:spPr>
              <a:xfrm>
                <a:off x="2207939" y="1843965"/>
                <a:ext cx="919741" cy="424542"/>
              </a:xfrm>
              <a:prstGeom prst="ellips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>
                    <a:effectLst/>
                    <a:latin typeface="Times New Roman" panose="02020603050405020304" pitchFamily="18" charset="0"/>
                    <a:ea typeface="Arial Unicode MS"/>
                  </a:rPr>
                  <a:t>HLC</a:t>
                </a:r>
                <a:endParaRPr lang="en-KE" sz="110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8C15172A-30C4-4325-896E-B94BDBD59F3A}"/>
                  </a:ext>
                </a:extLst>
              </p:cNvPr>
              <p:cNvSpPr/>
              <p:nvPr/>
            </p:nvSpPr>
            <p:spPr>
              <a:xfrm>
                <a:off x="713798" y="1819281"/>
                <a:ext cx="1387099" cy="408519"/>
              </a:xfrm>
              <a:prstGeom prst="ellips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 dirty="0">
                    <a:latin typeface="Times New Roman" panose="02020603050405020304" pitchFamily="18" charset="0"/>
                    <a:ea typeface="Arial Unicode MS"/>
                  </a:rPr>
                  <a:t>W. </a:t>
                </a:r>
                <a:r>
                  <a:rPr lang="en-US" sz="1100" b="1" dirty="0" err="1">
                    <a:latin typeface="Times New Roman" panose="02020603050405020304" pitchFamily="18" charset="0"/>
                    <a:ea typeface="Arial Unicode MS"/>
                  </a:rPr>
                  <a:t>Xanaanada</a:t>
                </a:r>
                <a:r>
                  <a:rPr lang="en-US" sz="1100" b="1" dirty="0">
                    <a:latin typeface="Times New Roman" panose="02020603050405020304" pitchFamily="18" charset="0"/>
                    <a:ea typeface="Arial Unicode MS"/>
                  </a:rPr>
                  <a:t> </a:t>
                </a:r>
                <a:r>
                  <a:rPr lang="en-US" sz="1100" b="1" dirty="0" err="1">
                    <a:latin typeface="Times New Roman" panose="02020603050405020304" pitchFamily="18" charset="0"/>
                    <a:ea typeface="Arial Unicode MS"/>
                  </a:rPr>
                  <a:t>Xoolaha</a:t>
                </a:r>
                <a:r>
                  <a:rPr lang="en-US" sz="1100" b="1" dirty="0">
                    <a:latin typeface="Times New Roman" panose="02020603050405020304" pitchFamily="18" charset="0"/>
                    <a:ea typeface="Arial Unicode MS"/>
                  </a:rPr>
                  <a:t> 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49CE1267-8B14-4E8A-A87F-ECFEA234F43F}"/>
                  </a:ext>
                </a:extLst>
              </p:cNvPr>
              <p:cNvSpPr/>
              <p:nvPr/>
            </p:nvSpPr>
            <p:spPr>
              <a:xfrm>
                <a:off x="1855899" y="296100"/>
                <a:ext cx="1529329" cy="285889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000" b="1" dirty="0" err="1">
                    <a:latin typeface="Times New Roman" panose="02020603050405020304" pitchFamily="18" charset="0"/>
                    <a:ea typeface="Arial Unicode MS"/>
                  </a:rPr>
                  <a:t>Urur</a:t>
                </a:r>
                <a:r>
                  <a:rPr lang="en-US" sz="1000" b="1" dirty="0">
                    <a:latin typeface="Times New Roman" panose="02020603050405020304" pitchFamily="18" charset="0"/>
                    <a:ea typeface="Arial Unicode MS"/>
                  </a:rPr>
                  <a:t> </a:t>
                </a:r>
                <a:r>
                  <a:rPr lang="en-US" sz="1000" b="1" dirty="0" err="1">
                    <a:latin typeface="Times New Roman" panose="02020603050405020304" pitchFamily="18" charset="0"/>
                    <a:ea typeface="Arial Unicode MS"/>
                  </a:rPr>
                  <a:t>Caanalay</a:t>
                </a:r>
                <a:r>
                  <a:rPr lang="en-US" sz="1000" b="1" dirty="0">
                    <a:latin typeface="Times New Roman" panose="02020603050405020304" pitchFamily="18" charset="0"/>
                    <a:ea typeface="Arial Unicode MS"/>
                  </a:rPr>
                  <a:t> Ah</a:t>
                </a:r>
                <a:endParaRPr lang="en-KE" sz="1200" dirty="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701B7CEF-4331-49C4-B4C0-EC2A64165372}"/>
                  </a:ext>
                </a:extLst>
              </p:cNvPr>
              <p:cNvSpPr/>
              <p:nvPr/>
            </p:nvSpPr>
            <p:spPr>
              <a:xfrm>
                <a:off x="718458" y="2313214"/>
                <a:ext cx="789214" cy="462643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b="1">
                    <a:effectLst/>
                    <a:latin typeface="Times New Roman" panose="02020603050405020304" pitchFamily="18" charset="0"/>
                    <a:ea typeface="Arial Unicode MS"/>
                  </a:rPr>
                  <a:t>SCI</a:t>
                </a:r>
                <a:endParaRPr lang="en-KE" sz="1200">
                  <a:effectLst/>
                  <a:latin typeface="Times New Roman" panose="02020603050405020304" pitchFamily="18" charset="0"/>
                  <a:ea typeface="Arial Unicode MS"/>
                </a:endParaRPr>
              </a:p>
            </p:txBody>
          </p:sp>
        </p:grp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D32035-8686-4091-83E5-D187515775D1}"/>
                </a:ext>
              </a:extLst>
            </p:cNvPr>
            <p:cNvSpPr/>
            <p:nvPr/>
          </p:nvSpPr>
          <p:spPr>
            <a:xfrm>
              <a:off x="1114279" y="718387"/>
              <a:ext cx="986618" cy="407960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0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Arial Unicode MS"/>
                </a:rPr>
                <a:t>Candlelight</a:t>
              </a:r>
              <a:r>
                <a:rPr lang="en-US" sz="1000" dirty="0">
                  <a:effectLst/>
                  <a:latin typeface="Times New Roman" panose="02020603050405020304" pitchFamily="18" charset="0"/>
                  <a:ea typeface="Arial Unicode MS"/>
                </a:rPr>
                <a:t> </a:t>
              </a:r>
              <a:endParaRPr lang="en-KE" sz="1200" dirty="0">
                <a:effectLst/>
                <a:latin typeface="Times New Roman" panose="02020603050405020304" pitchFamily="18" charset="0"/>
                <a:ea typeface="Arial Unicode MS"/>
              </a:endParaRPr>
            </a:p>
          </p:txBody>
        </p:sp>
      </p:grpSp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5915025" cy="1223338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25" name="Content Placeholder 24">
            <a:extLst>
              <a:ext uri="{FF2B5EF4-FFF2-40B4-BE49-F238E27FC236}">
                <a16:creationId xmlns:a16="http://schemas.microsoft.com/office/drawing/2014/main" id="{3B96A29A-85DC-4612-9FEF-466AB62091B4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72036577"/>
              </p:ext>
            </p:extLst>
          </p:nvPr>
        </p:nvGraphicFramePr>
        <p:xfrm>
          <a:off x="3114974" y="2070367"/>
          <a:ext cx="3743026" cy="58678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1513">
                  <a:extLst>
                    <a:ext uri="{9D8B030D-6E8A-4147-A177-3AD203B41FA5}">
                      <a16:colId xmlns:a16="http://schemas.microsoft.com/office/drawing/2014/main" val="674090961"/>
                    </a:ext>
                  </a:extLst>
                </a:gridCol>
                <a:gridCol w="1871513">
                  <a:extLst>
                    <a:ext uri="{9D8B030D-6E8A-4147-A177-3AD203B41FA5}">
                      <a16:colId xmlns:a16="http://schemas.microsoft.com/office/drawing/2014/main" val="2060740141"/>
                    </a:ext>
                  </a:extLst>
                </a:gridCol>
              </a:tblGrid>
              <a:tr h="25943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Ururka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amma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Hayada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Shaqooyinka Muhimka 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1179506304"/>
                  </a:ext>
                </a:extLst>
              </a:tr>
              <a:tr h="73079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Hayada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Cuntada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Aduunka</a:t>
                      </a:r>
                      <a:r>
                        <a:rPr lang="en-US" sz="1200" dirty="0">
                          <a:effectLst/>
                        </a:rPr>
                        <a:t>/SOPA/AWDO/</a:t>
                      </a:r>
                      <a:r>
                        <a:rPr lang="en-US" sz="1200" dirty="0" err="1">
                          <a:effectLst/>
                        </a:rPr>
                        <a:t>Nagaad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Taageero cunto iyo lacag, sidoo quudinta ardayda iskuulka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1926221705"/>
                  </a:ext>
                </a:extLst>
              </a:tr>
              <a:tr h="12252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Dowlada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hoose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ee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Hargysa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Dayactirka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xarunta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caafimadka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dhalaanka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iyo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hooyada</a:t>
                      </a:r>
                      <a:r>
                        <a:rPr lang="en-US" sz="1200" dirty="0">
                          <a:effectLst/>
                        </a:rPr>
                        <a:t>, </a:t>
                      </a:r>
                      <a:r>
                        <a:rPr lang="en-US" sz="1200" dirty="0" err="1">
                          <a:effectLst/>
                        </a:rPr>
                        <a:t>sidoo</a:t>
                      </a:r>
                      <a:r>
                        <a:rPr lang="en-US" sz="1200" dirty="0">
                          <a:effectLst/>
                        </a:rPr>
                        <a:t> kale </a:t>
                      </a:r>
                      <a:r>
                        <a:rPr lang="en-US" sz="1200" dirty="0" err="1">
                          <a:effectLst/>
                        </a:rPr>
                        <a:t>bixinta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musharaadka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shaqalaha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xarunta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1277553721"/>
                  </a:ext>
                </a:extLst>
              </a:tr>
              <a:tr h="73079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WHH (</a:t>
                      </a:r>
                      <a:r>
                        <a:rPr lang="en-US" sz="1200" dirty="0" err="1">
                          <a:effectLst/>
                        </a:rPr>
                        <a:t>Haayad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Jarmal</a:t>
                      </a:r>
                      <a:r>
                        <a:rPr lang="en-US" sz="1200" dirty="0">
                          <a:effectLst/>
                        </a:rPr>
                        <a:t> Ah)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Dayactir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kaydka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biyaha</a:t>
                      </a:r>
                      <a:r>
                        <a:rPr lang="en-US" sz="1200" dirty="0">
                          <a:effectLst/>
                        </a:rPr>
                        <a:t>, </a:t>
                      </a:r>
                      <a:r>
                        <a:rPr lang="en-US" sz="1200" dirty="0" err="1">
                          <a:effectLst/>
                        </a:rPr>
                        <a:t>qasabadaha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biyaha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iyo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suuliyaasha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1887187845"/>
                  </a:ext>
                </a:extLst>
              </a:tr>
              <a:tr h="4835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Candlelight/SCI/DRC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Dhsimaha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iskuulka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iyo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qaybihisa</a:t>
                      </a:r>
                      <a:r>
                        <a:rPr lang="en-US" sz="1200" dirty="0">
                          <a:effectLst/>
                        </a:rPr>
                        <a:t> kala </a:t>
                      </a:r>
                      <a:r>
                        <a:rPr lang="en-US" sz="1200" dirty="0" err="1">
                          <a:effectLst/>
                        </a:rPr>
                        <a:t>duwan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3852203168"/>
                  </a:ext>
                </a:extLst>
              </a:tr>
              <a:tr h="25943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Wasaarada Waxbarashada 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Mushaharka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Macalimiinta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3515350938"/>
                  </a:ext>
                </a:extLst>
              </a:tr>
              <a:tr h="73079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Wasaarda Qorshaynta Qaranka 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Biyo-xidheenka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dooxada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iyo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Ukuurgalida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arimaha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degaanka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1219009126"/>
                  </a:ext>
                </a:extLst>
              </a:tr>
              <a:tr h="4835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Wasaarada Xanaanada Xoolaha 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Tobabaro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iyo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Talaalka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Xoolaha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2605019379"/>
                  </a:ext>
                </a:extLst>
              </a:tr>
              <a:tr h="4835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Ururka Dhaliyarada ee Horseed 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Maamulida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iyo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dabargoynta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geedka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garanwaaga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1499925699"/>
                  </a:ext>
                </a:extLst>
              </a:tr>
              <a:tr h="25943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500">
                          <a:effectLst/>
                        </a:rPr>
                        <a:t> </a:t>
                      </a:r>
                      <a:endParaRPr lang="en-US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500" dirty="0">
                          <a:effectLst/>
                        </a:rPr>
                        <a:t> </a:t>
                      </a:r>
                      <a:endParaRPr lang="en-US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67" marR="33667" marT="0" marB="0"/>
                </a:tc>
                <a:extLst>
                  <a:ext uri="{0D108BD9-81ED-4DB2-BD59-A6C34878D82A}">
                    <a16:rowId xmlns:a16="http://schemas.microsoft.com/office/drawing/2014/main" val="4108617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340351"/>
              </p:ext>
            </p:extLst>
          </p:nvPr>
        </p:nvGraphicFramePr>
        <p:xfrm>
          <a:off x="238540" y="441665"/>
          <a:ext cx="6240178" cy="848253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69403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570775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388811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272992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uhabaynta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biyo-xidheenka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uhagaajinta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biyo-xidheenka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doxa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dayactirka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ceelka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Sidoo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kale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hagaajinta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solarka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saran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Dayacticrka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6 ah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uhabaynta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ranjiyaynta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Qolalka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alaabada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uhabaynta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meelaha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biyihu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galaan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xooluha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kacabaan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dayactirka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suuliyada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583217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Adeegyada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KE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Dawooyinka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daweeyo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tobarada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daryeelayasha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adeega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endParaRPr lang="en-KE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Taagerada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adeega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65595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Waxbarashada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xooladhaqatada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uqaadista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wacyiga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xoolodhaqata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aadan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xanuunada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halista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ah 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garashadooda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dawayntoodaba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63649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gudi-hosaadka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horimanta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Kulamo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gudiga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bulshado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ogaysiiyo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shurrudaha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xubnaha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gudi-hosaadka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doranaayo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bixinta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hordhac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qaabdhismeed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gudi-hosaadka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xeer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hosaadkodaba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49196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suuq-gaynta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caanaha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isticmaalo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Wacyigalin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dumarka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caanaha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ganacsada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97202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adeega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beeralayda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yaryar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nugul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abaaraha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iyoisbadalka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cimilada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rikibaada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aqal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beereedyad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(green houses, Soo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KE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Qaybint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kaydsado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819937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Asaasida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Iskaashatooyinka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Kooxaha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Dugsiga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Beeralayda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Aasasida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dugsi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beralay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bixinta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aadan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hababka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cimilada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jaanqadaya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sida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maamulka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cayayaanada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xanuunada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dirty="0" err="1"/>
                        <a:t>hab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waraabin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casri</a:t>
                      </a:r>
                      <a:r>
                        <a:rPr lang="en-US" sz="1050" dirty="0"/>
                        <a:t> ah </a:t>
                      </a:r>
                      <a:r>
                        <a:rPr lang="en-US" sz="1050" dirty="0" err="1"/>
                        <a:t>oo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biyaha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si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tartiib</a:t>
                      </a:r>
                      <a:r>
                        <a:rPr lang="en-US" sz="1050" dirty="0"/>
                        <a:t> ah </a:t>
                      </a:r>
                      <a:r>
                        <a:rPr lang="en-US" sz="1050" dirty="0" err="1"/>
                        <a:t>ugu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shuba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xididdada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dhirta</a:t>
                      </a:r>
                      <a:endParaRPr lang="en-KE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644054595"/>
                  </a:ext>
                </a:extLst>
              </a:tr>
              <a:tr h="97202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Usoo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noolaynta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1344 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qabta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gadhaya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7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hictar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98m3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xidheenada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108m3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xidheenka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gabyanka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/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siliga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27m3 of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xakameeyo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socodka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roobka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loogana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hortago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nabaad-guurka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dhulka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931441219"/>
                  </a:ext>
                </a:extLst>
              </a:tr>
              <a:tr h="67218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Tababar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Xakamaynta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Nabaad-guurka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Maareynta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Tababaraha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diyaarinta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bugaagta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599830078"/>
                  </a:ext>
                </a:extLst>
              </a:tr>
              <a:tr h="239307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Dhirayn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Beerista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4000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geed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dhirt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xerodhaladka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710646347"/>
                  </a:ext>
                </a:extLst>
              </a:tr>
              <a:tr h="388811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Girgirayaasha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xulay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377569990"/>
                  </a:ext>
                </a:extLst>
              </a:tr>
              <a:tr h="388811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shaqeeya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tuulooyinka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shaqeeya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lanasocda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68381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194246"/>
              </p:ext>
            </p:extLst>
          </p:nvPr>
        </p:nvGraphicFramePr>
        <p:xfrm>
          <a:off x="212307" y="1405549"/>
          <a:ext cx="6433388" cy="71149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0468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4842920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50628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603280">
                <a:tc>
                  <a:txBody>
                    <a:bodyPr/>
                    <a:lstStyle/>
                    <a:p>
                      <a:pPr marL="0" marR="2349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dugsi sare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 la dhiso, la qalabeeyo oo macalimiina loo keno dugsiga sare ee tuulada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802008">
                <a:tc>
                  <a:txBody>
                    <a:bodyPr/>
                    <a:lstStyle/>
                    <a:p>
                      <a:pPr marL="0" marR="8572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tobabarada xirfadaha farsamada gacanta 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U abuurista iyo ka qaybgalinta dhalinyarta fursado tobabaro xirfadaha  farmsada gacanta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94166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Kala dhinaansha adeegyada caafimaadka bulshada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116205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Taagerada mushaharka shaqaalaha iyo miiska qaliinka ee qolka dhalmada haweenka</a:t>
                      </a:r>
                      <a:endParaRPr lang="en-US" sz="1000">
                        <a:effectLst/>
                      </a:endParaRPr>
                    </a:p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60016622"/>
                  </a:ext>
                </a:extLst>
              </a:tr>
              <a:tr h="100909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xarunta kulanka haweenka</a:t>
                      </a:r>
                      <a:endParaRPr lang="en-US" sz="1000">
                        <a:effectLst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 la dhiso lana qalabeeyo xarunta horumarinta haweenka, sidoo kalana loo shaqalaysiyo tobabare xirfad leh </a:t>
                      </a:r>
                      <a:endParaRPr lang="en-US" sz="1000">
                        <a:effectLst/>
                      </a:endParaRPr>
                    </a:p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  <a:tr h="124551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adeegyada dadka qaba baahiyaha gaarka ah ee xarunta caafimaadka </a:t>
                      </a:r>
                      <a:endParaRPr lang="en-US" sz="1000">
                        <a:effectLst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</a:t>
                      </a:r>
                      <a:r>
                        <a:rPr lang="en-US" sz="1100" dirty="0" err="1">
                          <a:effectLst/>
                        </a:rPr>
                        <a:t>laga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dhigo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xarumaha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kuwa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koobsanaya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dhamaan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adeegyada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bulshadu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ubaahantahay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ku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jiraan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kuwa</a:t>
                      </a:r>
                      <a:r>
                        <a:rPr lang="en-US" sz="1100" dirty="0">
                          <a:effectLst/>
                        </a:rPr>
                        <a:t> u </a:t>
                      </a:r>
                      <a:r>
                        <a:rPr lang="en-US" sz="1100" dirty="0" err="1">
                          <a:effectLst/>
                        </a:rPr>
                        <a:t>adeegaya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baahiyaha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gaarka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qaba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sidoo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kalana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lasiiyo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taagero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maaliyadeed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baahiyaha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gaarka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qaba</a:t>
                      </a:r>
                      <a:r>
                        <a:rPr lang="en-US" sz="1100" dirty="0">
                          <a:effectLst/>
                        </a:rPr>
                        <a:t>. 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34458226"/>
                  </a:ext>
                </a:extLst>
              </a:tr>
              <a:tr h="100247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Abuurista kaladuwanansho illaha  dhaqalaha nolal Malmeedka bulshada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Taageerad dhaqashada shinida, waxsoosaarkeda iyo suuq gaynta waxsoosaarka shinida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4082368926"/>
                  </a:ext>
                </a:extLst>
              </a:tr>
              <a:tr h="100467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Gaadhsiinta biyaha ee xaafadaha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sameeyo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nidaam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qasabado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gaadhsiya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guryaha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bulshada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endParaRPr lang="en-US" sz="1000" dirty="0">
                        <a:effectLst/>
                      </a:endParaRPr>
                    </a:p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1145526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4" name="Graphic 1">
            <a:extLst>
              <a:ext uri="{FF2B5EF4-FFF2-40B4-BE49-F238E27FC236}">
                <a16:creationId xmlns:a16="http://schemas.microsoft.com/office/drawing/2014/main" id="{4A5DF3E6-095F-7983-950E-16658D198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895096" y="2922469"/>
            <a:ext cx="8648192" cy="500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5889</TotalTime>
  <Words>1578</Words>
  <Application>Microsoft Office PowerPoint</Application>
  <PresentationFormat>A4 Paper (210x297 mm)</PresentationFormat>
  <Paragraphs>401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59</cp:revision>
  <dcterms:created xsi:type="dcterms:W3CDTF">2024-03-26T07:16:37Z</dcterms:created>
  <dcterms:modified xsi:type="dcterms:W3CDTF">2025-11-16T06:38:51Z</dcterms:modified>
</cp:coreProperties>
</file>